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8" r:id="rId5"/>
    <p:sldId id="259" r:id="rId6"/>
    <p:sldId id="260" r:id="rId7"/>
    <p:sldId id="262" r:id="rId8"/>
    <p:sldId id="269" r:id="rId9"/>
    <p:sldId id="265" r:id="rId10"/>
    <p:sldId id="270" r:id="rId11"/>
    <p:sldId id="267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71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</p:sldIdLst>
  <p:sldSz cx="9906000" cy="6858000" type="A4"/>
  <p:notesSz cx="7099300" cy="10234613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990099"/>
    <a:srgbClr val="008080"/>
    <a:srgbClr val="333333"/>
    <a:srgbClr val="008000"/>
    <a:srgbClr val="009900"/>
    <a:srgbClr val="5F5F5F"/>
    <a:srgbClr val="0000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66" autoAdjust="0"/>
    <p:restoredTop sz="91026" autoAdjust="0"/>
  </p:normalViewPr>
  <p:slideViewPr>
    <p:cSldViewPr>
      <p:cViewPr varScale="1">
        <p:scale>
          <a:sx n="56" d="100"/>
          <a:sy n="56" d="100"/>
        </p:scale>
        <p:origin x="-82" y="-41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7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defTabSz="947738">
              <a:defRPr sz="1200"/>
            </a:lvl1pPr>
          </a:lstStyle>
          <a:p>
            <a:pPr>
              <a:defRPr/>
            </a:pPr>
            <a:endParaRPr lang="ca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/>
            </a:lvl1pPr>
          </a:lstStyle>
          <a:p>
            <a:pPr>
              <a:defRPr/>
            </a:pPr>
            <a:fld id="{71571EF9-9B6A-4247-8AD1-872B5C77621B}" type="datetimeFigureOut">
              <a:rPr lang="ca-ES"/>
              <a:pPr>
                <a:defRPr/>
              </a:pPr>
              <a:t>14/01/2015</a:t>
            </a:fld>
            <a:endParaRPr lang="ca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766763"/>
            <a:ext cx="5546725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ca-ES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 bwMode="auto">
          <a:xfrm>
            <a:off x="709613" y="4862513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ca-ES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defTabSz="947738">
              <a:defRPr sz="1200"/>
            </a:lvl1pPr>
          </a:lstStyle>
          <a:p>
            <a:pPr>
              <a:defRPr/>
            </a:pPr>
            <a:endParaRPr lang="ca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/>
            </a:lvl1pPr>
          </a:lstStyle>
          <a:p>
            <a:pPr>
              <a:defRPr/>
            </a:pPr>
            <a:fld id="{CCE87BFF-983C-4B46-9629-F21BBAFEA400}" type="slidenum">
              <a:rPr lang="ca-ES"/>
              <a:pPr>
                <a:defRPr/>
              </a:pPr>
              <a:t>‹Nº›</a:t>
            </a:fld>
            <a:endParaRPr lang="ca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777875" y="766763"/>
            <a:ext cx="554355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ca-ES" smtClean="0"/>
          </a:p>
        </p:txBody>
      </p:sp>
      <p:sp>
        <p:nvSpPr>
          <p:cNvPr id="18435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8FA095-039D-4CAC-9BF5-644124538250}" type="slidenum">
              <a:rPr lang="ca-ES" smtClean="0"/>
              <a:pPr/>
              <a:t>1</a:t>
            </a:fld>
            <a:endParaRPr lang="ca-E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55BF0B93-5BB5-4361-B347-D5B74DE0FD7E}" type="slidenum">
              <a:rPr lang="es-ES" altLang="es-ES" smtClean="0"/>
              <a:pPr/>
              <a:t>19</a:t>
            </a:fld>
            <a:endParaRPr lang="es-ES" altLang="es-ES" smtClean="0"/>
          </a:p>
        </p:txBody>
      </p:sp>
      <p:sp>
        <p:nvSpPr>
          <p:cNvPr id="37891" name="AutoShape 1"/>
          <p:cNvSpPr>
            <a:spLocks noChangeArrowheads="1"/>
          </p:cNvSpPr>
          <p:nvPr/>
        </p:nvSpPr>
        <p:spPr bwMode="auto">
          <a:xfrm rot="10800000">
            <a:off x="-12318495" y="-12157490"/>
            <a:ext cx="12320154" cy="12160763"/>
          </a:xfrm>
          <a:custGeom>
            <a:avLst/>
            <a:gdLst>
              <a:gd name="T0" fmla="*/ 11796713 w 11796713"/>
              <a:gd name="T1" fmla="*/ 5898357 h 11796713"/>
              <a:gd name="T2" fmla="*/ 5898357 w 11796713"/>
              <a:gd name="T3" fmla="*/ 11796713 h 11796713"/>
              <a:gd name="T4" fmla="*/ 0 w 11796713"/>
              <a:gd name="T5" fmla="*/ 5898357 h 11796713"/>
              <a:gd name="T6" fmla="*/ 5898357 w 11796713"/>
              <a:gd name="T7" fmla="*/ 0 h 1179671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1796713"/>
              <a:gd name="T13" fmla="*/ 0 h 11796713"/>
              <a:gd name="T14" fmla="*/ 11796713 w 11796713"/>
              <a:gd name="T15" fmla="*/ 11796713 h 117967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96713" h="11796713">
                <a:moveTo>
                  <a:pt x="0" y="0"/>
                </a:moveTo>
                <a:lnTo>
                  <a:pt x="32769" y="0"/>
                </a:lnTo>
                <a:lnTo>
                  <a:pt x="32769" y="32769"/>
                </a:lnTo>
                <a:lnTo>
                  <a:pt x="0" y="32769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4759" tIns="47380" rIns="94759" bIns="47380" anchor="ctr"/>
          <a:lstStyle/>
          <a:p>
            <a:endParaRPr lang="en-US"/>
          </a:p>
        </p:txBody>
      </p:sp>
      <p:sp>
        <p:nvSpPr>
          <p:cNvPr id="37892" name="Rectangle 2"/>
          <p:cNvSpPr>
            <a:spLocks noChangeArrowheads="1"/>
          </p:cNvSpPr>
          <p:nvPr>
            <p:ph type="body"/>
          </p:nvPr>
        </p:nvSpPr>
        <p:spPr>
          <a:xfrm rot="10800000">
            <a:off x="-12318495" y="-12157490"/>
            <a:ext cx="12320154" cy="12160763"/>
          </a:xfrm>
          <a:noFill/>
        </p:spPr>
        <p:txBody>
          <a:bodyPr wrap="none" anchor="ctr"/>
          <a:lstStyle/>
          <a:p>
            <a:endParaRPr lang="es-ES" altLang="es-E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40C4572B-7832-4A89-BCDD-0672B42E12F3}" type="slidenum">
              <a:rPr lang="es-ES" altLang="es-ES" smtClean="0"/>
              <a:pPr/>
              <a:t>20</a:t>
            </a:fld>
            <a:endParaRPr lang="es-ES" altLang="es-ES" smtClean="0"/>
          </a:p>
        </p:txBody>
      </p:sp>
      <p:sp>
        <p:nvSpPr>
          <p:cNvPr id="38915" name="AutoShape 1"/>
          <p:cNvSpPr>
            <a:spLocks noChangeArrowheads="1"/>
          </p:cNvSpPr>
          <p:nvPr/>
        </p:nvSpPr>
        <p:spPr bwMode="auto">
          <a:xfrm rot="10800000">
            <a:off x="-12318495" y="-12157490"/>
            <a:ext cx="12320154" cy="12160763"/>
          </a:xfrm>
          <a:custGeom>
            <a:avLst/>
            <a:gdLst>
              <a:gd name="T0" fmla="*/ 11796713 w 11796713"/>
              <a:gd name="T1" fmla="*/ 5898357 h 11796713"/>
              <a:gd name="T2" fmla="*/ 5898357 w 11796713"/>
              <a:gd name="T3" fmla="*/ 11796713 h 11796713"/>
              <a:gd name="T4" fmla="*/ 0 w 11796713"/>
              <a:gd name="T5" fmla="*/ 5898357 h 11796713"/>
              <a:gd name="T6" fmla="*/ 5898357 w 11796713"/>
              <a:gd name="T7" fmla="*/ 0 h 1179671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1796713"/>
              <a:gd name="T13" fmla="*/ 0 h 11796713"/>
              <a:gd name="T14" fmla="*/ 11796713 w 11796713"/>
              <a:gd name="T15" fmla="*/ 11796713 h 117967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96713" h="11796713">
                <a:moveTo>
                  <a:pt x="0" y="0"/>
                </a:moveTo>
                <a:lnTo>
                  <a:pt x="32769" y="0"/>
                </a:lnTo>
                <a:lnTo>
                  <a:pt x="32769" y="32769"/>
                </a:lnTo>
                <a:lnTo>
                  <a:pt x="0" y="32769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4759" tIns="47380" rIns="94759" bIns="47380" anchor="ctr"/>
          <a:lstStyle/>
          <a:p>
            <a:endParaRPr lang="en-US"/>
          </a:p>
        </p:txBody>
      </p:sp>
      <p:sp>
        <p:nvSpPr>
          <p:cNvPr id="38916" name="Rectangle 2"/>
          <p:cNvSpPr>
            <a:spLocks noChangeArrowheads="1"/>
          </p:cNvSpPr>
          <p:nvPr>
            <p:ph type="body"/>
          </p:nvPr>
        </p:nvSpPr>
        <p:spPr>
          <a:xfrm rot="10800000">
            <a:off x="-12318495" y="-12157490"/>
            <a:ext cx="12320154" cy="12160763"/>
          </a:xfrm>
          <a:noFill/>
        </p:spPr>
        <p:txBody>
          <a:bodyPr wrap="none" anchor="ctr"/>
          <a:lstStyle/>
          <a:p>
            <a:endParaRPr lang="es-ES" altLang="es-E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0A937301-A273-4952-81A5-D251AA70284F}" type="slidenum">
              <a:rPr lang="es-ES" altLang="es-ES" smtClean="0"/>
              <a:pPr/>
              <a:t>21</a:t>
            </a:fld>
            <a:endParaRPr lang="es-ES" altLang="es-ES" smtClean="0"/>
          </a:p>
        </p:txBody>
      </p:sp>
      <p:sp>
        <p:nvSpPr>
          <p:cNvPr id="39939" name="AutoShape 1"/>
          <p:cNvSpPr>
            <a:spLocks noChangeArrowheads="1"/>
          </p:cNvSpPr>
          <p:nvPr/>
        </p:nvSpPr>
        <p:spPr bwMode="auto">
          <a:xfrm rot="10800000">
            <a:off x="-12318495" y="-12157490"/>
            <a:ext cx="12320154" cy="12160763"/>
          </a:xfrm>
          <a:custGeom>
            <a:avLst/>
            <a:gdLst>
              <a:gd name="T0" fmla="*/ 11796713 w 11796713"/>
              <a:gd name="T1" fmla="*/ 5898357 h 11796713"/>
              <a:gd name="T2" fmla="*/ 5898357 w 11796713"/>
              <a:gd name="T3" fmla="*/ 11796713 h 11796713"/>
              <a:gd name="T4" fmla="*/ 0 w 11796713"/>
              <a:gd name="T5" fmla="*/ 5898357 h 11796713"/>
              <a:gd name="T6" fmla="*/ 5898357 w 11796713"/>
              <a:gd name="T7" fmla="*/ 0 h 1179671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1796713"/>
              <a:gd name="T13" fmla="*/ 0 h 11796713"/>
              <a:gd name="T14" fmla="*/ 11796713 w 11796713"/>
              <a:gd name="T15" fmla="*/ 11796713 h 117967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96713" h="11796713">
                <a:moveTo>
                  <a:pt x="0" y="0"/>
                </a:moveTo>
                <a:lnTo>
                  <a:pt x="32769" y="0"/>
                </a:lnTo>
                <a:lnTo>
                  <a:pt x="32769" y="32769"/>
                </a:lnTo>
                <a:lnTo>
                  <a:pt x="0" y="32769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4759" tIns="47380" rIns="94759" bIns="47380" anchor="ctr"/>
          <a:lstStyle/>
          <a:p>
            <a:endParaRPr lang="en-US"/>
          </a:p>
        </p:txBody>
      </p:sp>
      <p:sp>
        <p:nvSpPr>
          <p:cNvPr id="39940" name="Rectangle 2"/>
          <p:cNvSpPr>
            <a:spLocks noChangeArrowheads="1"/>
          </p:cNvSpPr>
          <p:nvPr>
            <p:ph type="body"/>
          </p:nvPr>
        </p:nvSpPr>
        <p:spPr>
          <a:xfrm rot="10800000">
            <a:off x="-12318495" y="-12157490"/>
            <a:ext cx="12320154" cy="12160763"/>
          </a:xfrm>
          <a:noFill/>
        </p:spPr>
        <p:txBody>
          <a:bodyPr wrap="none" anchor="ctr"/>
          <a:lstStyle/>
          <a:p>
            <a:endParaRPr lang="es-ES" altLang="es-E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20B342F1-67A3-4C53-821A-E92613F822EC}" type="slidenum">
              <a:rPr lang="es-ES" altLang="es-ES" smtClean="0"/>
              <a:pPr/>
              <a:t>23</a:t>
            </a:fld>
            <a:endParaRPr lang="es-ES" altLang="es-ES" smtClean="0"/>
          </a:p>
        </p:txBody>
      </p:sp>
      <p:sp>
        <p:nvSpPr>
          <p:cNvPr id="40963" name="AutoShape 1"/>
          <p:cNvSpPr>
            <a:spLocks noChangeArrowheads="1"/>
          </p:cNvSpPr>
          <p:nvPr/>
        </p:nvSpPr>
        <p:spPr bwMode="auto">
          <a:xfrm rot="10800000">
            <a:off x="-12318495" y="-12157490"/>
            <a:ext cx="12320154" cy="12160763"/>
          </a:xfrm>
          <a:custGeom>
            <a:avLst/>
            <a:gdLst>
              <a:gd name="T0" fmla="*/ 11796713 w 11796713"/>
              <a:gd name="T1" fmla="*/ 5898357 h 11796713"/>
              <a:gd name="T2" fmla="*/ 5898357 w 11796713"/>
              <a:gd name="T3" fmla="*/ 11796713 h 11796713"/>
              <a:gd name="T4" fmla="*/ 0 w 11796713"/>
              <a:gd name="T5" fmla="*/ 5898357 h 11796713"/>
              <a:gd name="T6" fmla="*/ 5898357 w 11796713"/>
              <a:gd name="T7" fmla="*/ 0 h 1179671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1796713"/>
              <a:gd name="T13" fmla="*/ 0 h 11796713"/>
              <a:gd name="T14" fmla="*/ 11796713 w 11796713"/>
              <a:gd name="T15" fmla="*/ 11796713 h 117967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96713" h="11796713">
                <a:moveTo>
                  <a:pt x="0" y="0"/>
                </a:moveTo>
                <a:lnTo>
                  <a:pt x="32769" y="0"/>
                </a:lnTo>
                <a:lnTo>
                  <a:pt x="32769" y="32769"/>
                </a:lnTo>
                <a:lnTo>
                  <a:pt x="0" y="32769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4759" tIns="47380" rIns="94759" bIns="47380" anchor="ctr"/>
          <a:lstStyle/>
          <a:p>
            <a:endParaRPr lang="en-US"/>
          </a:p>
        </p:txBody>
      </p:sp>
      <p:sp>
        <p:nvSpPr>
          <p:cNvPr id="40964" name="Rectangle 2"/>
          <p:cNvSpPr>
            <a:spLocks noChangeArrowheads="1"/>
          </p:cNvSpPr>
          <p:nvPr>
            <p:ph type="body"/>
          </p:nvPr>
        </p:nvSpPr>
        <p:spPr>
          <a:xfrm rot="10800000">
            <a:off x="-12318495" y="-12157490"/>
            <a:ext cx="12320154" cy="12160763"/>
          </a:xfrm>
          <a:noFill/>
        </p:spPr>
        <p:txBody>
          <a:bodyPr wrap="none" anchor="ctr"/>
          <a:lstStyle/>
          <a:p>
            <a:endParaRPr lang="es-ES" altLang="es-E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C9DED4DF-3B87-481B-8B77-5A01F386F1D7}" type="slidenum">
              <a:rPr lang="es-ES" altLang="es-ES" smtClean="0"/>
              <a:pPr/>
              <a:t>24</a:t>
            </a:fld>
            <a:endParaRPr lang="es-ES" altLang="es-ES" smtClean="0"/>
          </a:p>
        </p:txBody>
      </p:sp>
      <p:sp>
        <p:nvSpPr>
          <p:cNvPr id="41987" name="AutoShape 1"/>
          <p:cNvSpPr>
            <a:spLocks noChangeArrowheads="1"/>
          </p:cNvSpPr>
          <p:nvPr/>
        </p:nvSpPr>
        <p:spPr bwMode="auto">
          <a:xfrm rot="10800000">
            <a:off x="-12318495" y="-12157490"/>
            <a:ext cx="12320154" cy="12160763"/>
          </a:xfrm>
          <a:custGeom>
            <a:avLst/>
            <a:gdLst>
              <a:gd name="T0" fmla="*/ 11796713 w 11796713"/>
              <a:gd name="T1" fmla="*/ 5898357 h 11796713"/>
              <a:gd name="T2" fmla="*/ 5898357 w 11796713"/>
              <a:gd name="T3" fmla="*/ 11796713 h 11796713"/>
              <a:gd name="T4" fmla="*/ 0 w 11796713"/>
              <a:gd name="T5" fmla="*/ 5898357 h 11796713"/>
              <a:gd name="T6" fmla="*/ 5898357 w 11796713"/>
              <a:gd name="T7" fmla="*/ 0 h 1179671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1796713"/>
              <a:gd name="T13" fmla="*/ 0 h 11796713"/>
              <a:gd name="T14" fmla="*/ 11796713 w 11796713"/>
              <a:gd name="T15" fmla="*/ 11796713 h 117967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96713" h="11796713">
                <a:moveTo>
                  <a:pt x="0" y="0"/>
                </a:moveTo>
                <a:lnTo>
                  <a:pt x="32769" y="0"/>
                </a:lnTo>
                <a:lnTo>
                  <a:pt x="32769" y="32769"/>
                </a:lnTo>
                <a:lnTo>
                  <a:pt x="0" y="32769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4759" tIns="47380" rIns="94759" bIns="47380" anchor="ctr"/>
          <a:lstStyle/>
          <a:p>
            <a:endParaRPr lang="en-US"/>
          </a:p>
        </p:txBody>
      </p:sp>
      <p:sp>
        <p:nvSpPr>
          <p:cNvPr id="41988" name="Rectangle 2"/>
          <p:cNvSpPr>
            <a:spLocks noChangeArrowheads="1"/>
          </p:cNvSpPr>
          <p:nvPr>
            <p:ph type="body"/>
          </p:nvPr>
        </p:nvSpPr>
        <p:spPr>
          <a:xfrm rot="10800000">
            <a:off x="-12318495" y="-12157490"/>
            <a:ext cx="12320154" cy="12160763"/>
          </a:xfrm>
          <a:noFill/>
        </p:spPr>
        <p:txBody>
          <a:bodyPr wrap="none" anchor="ctr"/>
          <a:lstStyle/>
          <a:p>
            <a:endParaRPr lang="es-ES" altLang="es-E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0DC20573-CB49-46C3-95AB-229225B9B208}" type="slidenum">
              <a:rPr lang="es-ES" altLang="es-ES" smtClean="0"/>
              <a:pPr/>
              <a:t>25</a:t>
            </a:fld>
            <a:endParaRPr lang="es-ES" altLang="es-ES" smtClean="0"/>
          </a:p>
        </p:txBody>
      </p:sp>
      <p:sp>
        <p:nvSpPr>
          <p:cNvPr id="43011" name="AutoShape 1"/>
          <p:cNvSpPr>
            <a:spLocks noChangeArrowheads="1"/>
          </p:cNvSpPr>
          <p:nvPr/>
        </p:nvSpPr>
        <p:spPr bwMode="auto">
          <a:xfrm rot="10800000">
            <a:off x="-12318495" y="-12157490"/>
            <a:ext cx="12320154" cy="12160763"/>
          </a:xfrm>
          <a:custGeom>
            <a:avLst/>
            <a:gdLst>
              <a:gd name="T0" fmla="*/ 11796713 w 11796713"/>
              <a:gd name="T1" fmla="*/ 5898357 h 11796713"/>
              <a:gd name="T2" fmla="*/ 5898357 w 11796713"/>
              <a:gd name="T3" fmla="*/ 11796713 h 11796713"/>
              <a:gd name="T4" fmla="*/ 0 w 11796713"/>
              <a:gd name="T5" fmla="*/ 5898357 h 11796713"/>
              <a:gd name="T6" fmla="*/ 5898357 w 11796713"/>
              <a:gd name="T7" fmla="*/ 0 h 1179671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1796713"/>
              <a:gd name="T13" fmla="*/ 0 h 11796713"/>
              <a:gd name="T14" fmla="*/ 11796713 w 11796713"/>
              <a:gd name="T15" fmla="*/ 11796713 h 117967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96713" h="11796713">
                <a:moveTo>
                  <a:pt x="0" y="0"/>
                </a:moveTo>
                <a:lnTo>
                  <a:pt x="32769" y="0"/>
                </a:lnTo>
                <a:lnTo>
                  <a:pt x="32769" y="32769"/>
                </a:lnTo>
                <a:lnTo>
                  <a:pt x="0" y="32769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4759" tIns="47380" rIns="94759" bIns="47380" anchor="ctr"/>
          <a:lstStyle/>
          <a:p>
            <a:endParaRPr lang="en-US"/>
          </a:p>
        </p:txBody>
      </p:sp>
      <p:sp>
        <p:nvSpPr>
          <p:cNvPr id="43012" name="Rectangle 2"/>
          <p:cNvSpPr>
            <a:spLocks noChangeArrowheads="1"/>
          </p:cNvSpPr>
          <p:nvPr>
            <p:ph type="body"/>
          </p:nvPr>
        </p:nvSpPr>
        <p:spPr>
          <a:xfrm rot="10800000">
            <a:off x="-12318495" y="-12157490"/>
            <a:ext cx="12320154" cy="12160763"/>
          </a:xfrm>
          <a:noFill/>
        </p:spPr>
        <p:txBody>
          <a:bodyPr wrap="none" anchor="ctr"/>
          <a:lstStyle/>
          <a:p>
            <a:endParaRPr lang="es-ES" altLang="es-E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192252DF-B987-4622-B07F-93E0A45D2FA6}" type="slidenum">
              <a:rPr lang="es-ES" altLang="es-ES" smtClean="0"/>
              <a:pPr/>
              <a:t>26</a:t>
            </a:fld>
            <a:endParaRPr lang="es-ES" altLang="es-ES" smtClean="0"/>
          </a:p>
        </p:txBody>
      </p:sp>
      <p:sp>
        <p:nvSpPr>
          <p:cNvPr id="44035" name="AutoShape 1"/>
          <p:cNvSpPr>
            <a:spLocks noChangeArrowheads="1"/>
          </p:cNvSpPr>
          <p:nvPr/>
        </p:nvSpPr>
        <p:spPr bwMode="auto">
          <a:xfrm rot="10800000">
            <a:off x="-12318495" y="-12157490"/>
            <a:ext cx="12320154" cy="12160763"/>
          </a:xfrm>
          <a:custGeom>
            <a:avLst/>
            <a:gdLst>
              <a:gd name="T0" fmla="*/ 11796713 w 11796713"/>
              <a:gd name="T1" fmla="*/ 5898357 h 11796713"/>
              <a:gd name="T2" fmla="*/ 5898357 w 11796713"/>
              <a:gd name="T3" fmla="*/ 11796713 h 11796713"/>
              <a:gd name="T4" fmla="*/ 0 w 11796713"/>
              <a:gd name="T5" fmla="*/ 5898357 h 11796713"/>
              <a:gd name="T6" fmla="*/ 5898357 w 11796713"/>
              <a:gd name="T7" fmla="*/ 0 h 1179671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1796713"/>
              <a:gd name="T13" fmla="*/ 0 h 11796713"/>
              <a:gd name="T14" fmla="*/ 11796713 w 11796713"/>
              <a:gd name="T15" fmla="*/ 11796713 h 117967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96713" h="11796713">
                <a:moveTo>
                  <a:pt x="0" y="0"/>
                </a:moveTo>
                <a:lnTo>
                  <a:pt x="32769" y="0"/>
                </a:lnTo>
                <a:lnTo>
                  <a:pt x="32769" y="32769"/>
                </a:lnTo>
                <a:lnTo>
                  <a:pt x="0" y="32769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4759" tIns="47380" rIns="94759" bIns="47380" anchor="ctr"/>
          <a:lstStyle/>
          <a:p>
            <a:endParaRPr lang="en-US"/>
          </a:p>
        </p:txBody>
      </p:sp>
      <p:sp>
        <p:nvSpPr>
          <p:cNvPr id="44036" name="Rectangle 2"/>
          <p:cNvSpPr>
            <a:spLocks noChangeArrowheads="1"/>
          </p:cNvSpPr>
          <p:nvPr>
            <p:ph type="body"/>
          </p:nvPr>
        </p:nvSpPr>
        <p:spPr>
          <a:xfrm rot="10800000">
            <a:off x="-12318495" y="-12157490"/>
            <a:ext cx="12320154" cy="12160763"/>
          </a:xfrm>
          <a:noFill/>
        </p:spPr>
        <p:txBody>
          <a:bodyPr wrap="none" anchor="ctr"/>
          <a:lstStyle/>
          <a:p>
            <a:endParaRPr lang="es-ES" altLang="es-E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2BF2617C-151D-43A6-B5A9-99166AFA6F2F}" type="slidenum">
              <a:rPr lang="es-ES" altLang="es-ES" smtClean="0"/>
              <a:pPr/>
              <a:t>27</a:t>
            </a:fld>
            <a:endParaRPr lang="es-ES" altLang="es-ES" smtClean="0"/>
          </a:p>
        </p:txBody>
      </p:sp>
      <p:sp>
        <p:nvSpPr>
          <p:cNvPr id="4505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963613" y="838200"/>
            <a:ext cx="5969000" cy="413226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5060" name="Rectangle 2"/>
          <p:cNvSpPr>
            <a:spLocks noChangeArrowheads="1"/>
          </p:cNvSpPr>
          <p:nvPr>
            <p:ph type="body" idx="1"/>
          </p:nvPr>
        </p:nvSpPr>
        <p:spPr>
          <a:xfrm>
            <a:off x="789180" y="5235134"/>
            <a:ext cx="6316752" cy="4960203"/>
          </a:xfrm>
          <a:noFill/>
        </p:spPr>
        <p:txBody>
          <a:bodyPr wrap="none" anchor="ctr"/>
          <a:lstStyle/>
          <a:p>
            <a:endParaRPr lang="es-ES" altLang="es-E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A33C158C-33D7-48C2-8CDD-CC1BD038470D}" type="slidenum">
              <a:rPr lang="es-ES" altLang="es-ES" smtClean="0"/>
              <a:pPr/>
              <a:t>33</a:t>
            </a:fld>
            <a:endParaRPr lang="es-ES" altLang="es-ES" smtClean="0"/>
          </a:p>
        </p:txBody>
      </p:sp>
      <p:sp>
        <p:nvSpPr>
          <p:cNvPr id="46083" name="AutoShape 1"/>
          <p:cNvSpPr>
            <a:spLocks noChangeArrowheads="1"/>
          </p:cNvSpPr>
          <p:nvPr/>
        </p:nvSpPr>
        <p:spPr bwMode="auto">
          <a:xfrm rot="10800000">
            <a:off x="-12318495" y="-12157490"/>
            <a:ext cx="12320154" cy="12160763"/>
          </a:xfrm>
          <a:custGeom>
            <a:avLst/>
            <a:gdLst>
              <a:gd name="T0" fmla="*/ 11796713 w 11796713"/>
              <a:gd name="T1" fmla="*/ 5898357 h 11796713"/>
              <a:gd name="T2" fmla="*/ 5898357 w 11796713"/>
              <a:gd name="T3" fmla="*/ 11796713 h 11796713"/>
              <a:gd name="T4" fmla="*/ 0 w 11796713"/>
              <a:gd name="T5" fmla="*/ 5898357 h 11796713"/>
              <a:gd name="T6" fmla="*/ 5898357 w 11796713"/>
              <a:gd name="T7" fmla="*/ 0 h 1179671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1796713"/>
              <a:gd name="T13" fmla="*/ 0 h 11796713"/>
              <a:gd name="T14" fmla="*/ 11796713 w 11796713"/>
              <a:gd name="T15" fmla="*/ 11796713 h 117967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96713" h="11796713">
                <a:moveTo>
                  <a:pt x="0" y="0"/>
                </a:moveTo>
                <a:lnTo>
                  <a:pt x="32769" y="0"/>
                </a:lnTo>
                <a:lnTo>
                  <a:pt x="32769" y="32769"/>
                </a:lnTo>
                <a:lnTo>
                  <a:pt x="0" y="32769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4759" tIns="47380" rIns="94759" bIns="47380" anchor="ctr"/>
          <a:lstStyle/>
          <a:p>
            <a:endParaRPr lang="en-US"/>
          </a:p>
        </p:txBody>
      </p:sp>
      <p:sp>
        <p:nvSpPr>
          <p:cNvPr id="46084" name="Rectangle 2"/>
          <p:cNvSpPr>
            <a:spLocks noChangeArrowheads="1"/>
          </p:cNvSpPr>
          <p:nvPr>
            <p:ph type="body"/>
          </p:nvPr>
        </p:nvSpPr>
        <p:spPr>
          <a:xfrm rot="10800000">
            <a:off x="-12318495" y="-12157490"/>
            <a:ext cx="12320154" cy="12160763"/>
          </a:xfrm>
          <a:noFill/>
        </p:spPr>
        <p:txBody>
          <a:bodyPr wrap="none" anchor="ctr"/>
          <a:lstStyle/>
          <a:p>
            <a:endParaRPr lang="es-ES" altLang="es-E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D0D8BD-9248-4E11-810C-C80BE59266EB}" type="slidenum">
              <a:rPr lang="en-GB"/>
              <a:pPr/>
              <a:t>2</a:t>
            </a:fld>
            <a:endParaRPr lang="en-GB"/>
          </a:p>
        </p:txBody>
      </p:sp>
      <p:sp>
        <p:nvSpPr>
          <p:cNvPr id="51201" name="Text Box 1"/>
          <p:cNvSpPr txBox="1">
            <a:spLocks noChangeArrowheads="1"/>
          </p:cNvSpPr>
          <p:nvPr/>
        </p:nvSpPr>
        <p:spPr bwMode="auto">
          <a:xfrm>
            <a:off x="992188" y="769938"/>
            <a:ext cx="5111750" cy="38322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1" tIns="45715" rIns="91431" bIns="45715" anchor="ctr"/>
          <a:lstStyle/>
          <a:p>
            <a:endParaRPr lang="en-US"/>
          </a:p>
        </p:txBody>
      </p:sp>
      <p:sp>
        <p:nvSpPr>
          <p:cNvPr id="5120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614" y="4860926"/>
            <a:ext cx="5667375" cy="459263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lIns="91424" tIns="45711" rIns="91424" bIns="45711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9FF9D9-71B8-4B54-B1EC-56881507F06B}" type="slidenum">
              <a:rPr lang="en-GB"/>
              <a:pPr/>
              <a:t>3</a:t>
            </a:fld>
            <a:endParaRPr lang="en-GB"/>
          </a:p>
        </p:txBody>
      </p:sp>
      <p:sp>
        <p:nvSpPr>
          <p:cNvPr id="52225" name="Text Box 1"/>
          <p:cNvSpPr txBox="1">
            <a:spLocks noChangeArrowheads="1"/>
          </p:cNvSpPr>
          <p:nvPr/>
        </p:nvSpPr>
        <p:spPr bwMode="auto">
          <a:xfrm>
            <a:off x="992188" y="769938"/>
            <a:ext cx="5111750" cy="38322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1" tIns="45715" rIns="91431" bIns="45715" anchor="ctr"/>
          <a:lstStyle/>
          <a:p>
            <a:endParaRPr lang="en-US"/>
          </a:p>
        </p:txBody>
      </p:sp>
      <p:sp>
        <p:nvSpPr>
          <p:cNvPr id="5222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614" y="4860926"/>
            <a:ext cx="5667375" cy="459263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lIns="91424" tIns="45711" rIns="91424" bIns="45711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EB8AEE-3714-4268-9BAC-F175A5639763}" type="slidenum">
              <a:rPr lang="en-GB"/>
              <a:pPr/>
              <a:t>5</a:t>
            </a:fld>
            <a:endParaRPr lang="en-GB"/>
          </a:p>
        </p:txBody>
      </p:sp>
      <p:sp>
        <p:nvSpPr>
          <p:cNvPr id="56321" name="Text Box 1"/>
          <p:cNvSpPr txBox="1">
            <a:spLocks noChangeArrowheads="1"/>
          </p:cNvSpPr>
          <p:nvPr/>
        </p:nvSpPr>
        <p:spPr bwMode="auto">
          <a:xfrm>
            <a:off x="992188" y="769938"/>
            <a:ext cx="5111750" cy="38322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1" tIns="45715" rIns="91431" bIns="45715" anchor="ctr"/>
          <a:lstStyle/>
          <a:p>
            <a:endParaRPr lang="en-US"/>
          </a:p>
        </p:txBody>
      </p:sp>
      <p:sp>
        <p:nvSpPr>
          <p:cNvPr id="5632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614" y="4860926"/>
            <a:ext cx="5667375" cy="459263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lIns="91424" tIns="45711" rIns="91424" bIns="45711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C255757C-CCF6-4EE3-B01E-A6896ABA439B}" type="slidenum">
              <a:rPr lang="es-ES" altLang="es-ES" smtClean="0"/>
              <a:pPr/>
              <a:t>12</a:t>
            </a:fld>
            <a:endParaRPr lang="es-ES" altLang="es-ES" smtClean="0"/>
          </a:p>
        </p:txBody>
      </p:sp>
      <p:sp>
        <p:nvSpPr>
          <p:cNvPr id="3277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963613" y="838200"/>
            <a:ext cx="5969000" cy="413226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2772" name="Rectangle 2"/>
          <p:cNvSpPr>
            <a:spLocks noChangeArrowheads="1"/>
          </p:cNvSpPr>
          <p:nvPr>
            <p:ph type="body" idx="1"/>
          </p:nvPr>
        </p:nvSpPr>
        <p:spPr>
          <a:xfrm>
            <a:off x="789180" y="5235134"/>
            <a:ext cx="6316752" cy="4960203"/>
          </a:xfrm>
          <a:noFill/>
        </p:spPr>
        <p:txBody>
          <a:bodyPr wrap="none" anchor="ctr"/>
          <a:lstStyle/>
          <a:p>
            <a:endParaRPr lang="es-ES" altLang="es-E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pPr defTabSz="447474">
              <a:tabLst>
                <a:tab pos="0" algn="l"/>
                <a:tab pos="454055" algn="l"/>
                <a:tab pos="909755" algn="l"/>
                <a:tab pos="1363810" algn="l"/>
                <a:tab pos="1819510" algn="l"/>
                <a:tab pos="2275210" algn="l"/>
                <a:tab pos="2730910" algn="l"/>
                <a:tab pos="3183320" algn="l"/>
                <a:tab pos="3640665" algn="l"/>
                <a:tab pos="4096364" algn="l"/>
                <a:tab pos="4550419" algn="l"/>
                <a:tab pos="5002829" algn="l"/>
                <a:tab pos="5460175" algn="l"/>
                <a:tab pos="5915874" algn="l"/>
                <a:tab pos="6371574" algn="l"/>
                <a:tab pos="6823984" algn="l"/>
                <a:tab pos="7279684" algn="l"/>
                <a:tab pos="7735384" algn="l"/>
                <a:tab pos="8191084" algn="l"/>
                <a:tab pos="8643493" algn="l"/>
                <a:tab pos="9099194" algn="l"/>
              </a:tabLst>
            </a:pPr>
            <a:fld id="{A8DC38A5-666E-4CFA-8845-54FDE20C20C3}" type="slidenum">
              <a:rPr lang="en-GB" altLang="es-ES" smtClean="0"/>
              <a:pPr defTabSz="447474">
                <a:tabLst>
                  <a:tab pos="0" algn="l"/>
                  <a:tab pos="454055" algn="l"/>
                  <a:tab pos="909755" algn="l"/>
                  <a:tab pos="1363810" algn="l"/>
                  <a:tab pos="1819510" algn="l"/>
                  <a:tab pos="2275210" algn="l"/>
                  <a:tab pos="2730910" algn="l"/>
                  <a:tab pos="3183320" algn="l"/>
                  <a:tab pos="3640665" algn="l"/>
                  <a:tab pos="4096364" algn="l"/>
                  <a:tab pos="4550419" algn="l"/>
                  <a:tab pos="5002829" algn="l"/>
                  <a:tab pos="5460175" algn="l"/>
                  <a:tab pos="5915874" algn="l"/>
                  <a:tab pos="6371574" algn="l"/>
                  <a:tab pos="6823984" algn="l"/>
                  <a:tab pos="7279684" algn="l"/>
                  <a:tab pos="7735384" algn="l"/>
                  <a:tab pos="8191084" algn="l"/>
                  <a:tab pos="8643493" algn="l"/>
                  <a:tab pos="9099194" algn="l"/>
                </a:tabLst>
              </a:pPr>
              <a:t>13</a:t>
            </a:fld>
            <a:endParaRPr lang="en-GB" altLang="es-ES" dirty="0" smtClean="0"/>
          </a:p>
        </p:txBody>
      </p:sp>
      <p:sp>
        <p:nvSpPr>
          <p:cNvPr id="33795" name="Text Box 1"/>
          <p:cNvSpPr txBox="1">
            <a:spLocks noChangeArrowheads="1"/>
          </p:cNvSpPr>
          <p:nvPr/>
        </p:nvSpPr>
        <p:spPr bwMode="auto">
          <a:xfrm>
            <a:off x="991448" y="769151"/>
            <a:ext cx="5113088" cy="3832661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3" tIns="45716" rIns="91433" bIns="45716" anchor="ctr"/>
          <a:lstStyle/>
          <a:p>
            <a:endParaRPr lang="en-US" altLang="es-ES"/>
          </a:p>
        </p:txBody>
      </p:sp>
      <p:sp>
        <p:nvSpPr>
          <p:cNvPr id="33796" name="Rectangle 2"/>
          <p:cNvSpPr>
            <a:spLocks noChangeArrowheads="1"/>
          </p:cNvSpPr>
          <p:nvPr>
            <p:ph type="body"/>
          </p:nvPr>
        </p:nvSpPr>
        <p:spPr>
          <a:xfrm>
            <a:off x="709599" y="4860377"/>
            <a:ext cx="5668498" cy="4595266"/>
          </a:xfrm>
          <a:noFill/>
        </p:spPr>
        <p:txBody>
          <a:bodyPr wrap="none" lIns="91016" tIns="45508" rIns="91016" bIns="45508" anchor="ctr"/>
          <a:lstStyle/>
          <a:p>
            <a:pPr eaLnBrk="1" hangingPunct="1"/>
            <a:endParaRPr lang="es-ES" altLang="es-E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27BF3A48-BA08-48FD-AADA-9CD694731C1D}" type="slidenum">
              <a:rPr lang="es-ES" altLang="es-ES" smtClean="0"/>
              <a:pPr/>
              <a:t>14</a:t>
            </a:fld>
            <a:endParaRPr lang="es-ES" altLang="es-ES" smtClean="0"/>
          </a:p>
        </p:txBody>
      </p:sp>
      <p:sp>
        <p:nvSpPr>
          <p:cNvPr id="34819" name="AutoShape 1"/>
          <p:cNvSpPr>
            <a:spLocks noChangeArrowheads="1"/>
          </p:cNvSpPr>
          <p:nvPr/>
        </p:nvSpPr>
        <p:spPr bwMode="auto">
          <a:xfrm rot="10800000">
            <a:off x="-12318495" y="-12157490"/>
            <a:ext cx="12320154" cy="12160763"/>
          </a:xfrm>
          <a:custGeom>
            <a:avLst/>
            <a:gdLst>
              <a:gd name="T0" fmla="*/ 11796713 w 11796713"/>
              <a:gd name="T1" fmla="*/ 5898357 h 11796713"/>
              <a:gd name="T2" fmla="*/ 5898357 w 11796713"/>
              <a:gd name="T3" fmla="*/ 11796713 h 11796713"/>
              <a:gd name="T4" fmla="*/ 0 w 11796713"/>
              <a:gd name="T5" fmla="*/ 5898357 h 11796713"/>
              <a:gd name="T6" fmla="*/ 5898357 w 11796713"/>
              <a:gd name="T7" fmla="*/ 0 h 1179671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1796713"/>
              <a:gd name="T13" fmla="*/ 0 h 11796713"/>
              <a:gd name="T14" fmla="*/ 11796713 w 11796713"/>
              <a:gd name="T15" fmla="*/ 11796713 h 117967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96713" h="11796713">
                <a:moveTo>
                  <a:pt x="0" y="0"/>
                </a:moveTo>
                <a:lnTo>
                  <a:pt x="32769" y="0"/>
                </a:lnTo>
                <a:lnTo>
                  <a:pt x="32769" y="32769"/>
                </a:lnTo>
                <a:lnTo>
                  <a:pt x="0" y="32769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4759" tIns="47380" rIns="94759" bIns="47380" anchor="ctr"/>
          <a:lstStyle/>
          <a:p>
            <a:endParaRPr lang="en-US"/>
          </a:p>
        </p:txBody>
      </p:sp>
      <p:sp>
        <p:nvSpPr>
          <p:cNvPr id="34820" name="Rectangle 2"/>
          <p:cNvSpPr>
            <a:spLocks noChangeArrowheads="1"/>
          </p:cNvSpPr>
          <p:nvPr>
            <p:ph type="body"/>
          </p:nvPr>
        </p:nvSpPr>
        <p:spPr>
          <a:xfrm rot="10800000">
            <a:off x="-12318495" y="-12157490"/>
            <a:ext cx="12320154" cy="12160763"/>
          </a:xfrm>
          <a:noFill/>
        </p:spPr>
        <p:txBody>
          <a:bodyPr wrap="none" anchor="ctr"/>
          <a:lstStyle/>
          <a:p>
            <a:endParaRPr lang="es-ES" altLang="es-E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E6FD105B-FC33-4DB0-BAA1-CDE436FCD78D}" type="slidenum">
              <a:rPr lang="es-ES" altLang="es-ES" smtClean="0"/>
              <a:pPr/>
              <a:t>15</a:t>
            </a:fld>
            <a:endParaRPr lang="es-ES" altLang="es-ES" smtClean="0"/>
          </a:p>
        </p:txBody>
      </p:sp>
      <p:sp>
        <p:nvSpPr>
          <p:cNvPr id="35843" name="AutoShape 1"/>
          <p:cNvSpPr>
            <a:spLocks noChangeArrowheads="1"/>
          </p:cNvSpPr>
          <p:nvPr/>
        </p:nvSpPr>
        <p:spPr bwMode="auto">
          <a:xfrm rot="10800000">
            <a:off x="-12318495" y="-12157490"/>
            <a:ext cx="12320154" cy="12160763"/>
          </a:xfrm>
          <a:custGeom>
            <a:avLst/>
            <a:gdLst>
              <a:gd name="T0" fmla="*/ 11796713 w 11796713"/>
              <a:gd name="T1" fmla="*/ 5898357 h 11796713"/>
              <a:gd name="T2" fmla="*/ 5898357 w 11796713"/>
              <a:gd name="T3" fmla="*/ 11796713 h 11796713"/>
              <a:gd name="T4" fmla="*/ 0 w 11796713"/>
              <a:gd name="T5" fmla="*/ 5898357 h 11796713"/>
              <a:gd name="T6" fmla="*/ 5898357 w 11796713"/>
              <a:gd name="T7" fmla="*/ 0 h 1179671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1796713"/>
              <a:gd name="T13" fmla="*/ 0 h 11796713"/>
              <a:gd name="T14" fmla="*/ 11796713 w 11796713"/>
              <a:gd name="T15" fmla="*/ 11796713 h 117967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96713" h="11796713">
                <a:moveTo>
                  <a:pt x="0" y="0"/>
                </a:moveTo>
                <a:lnTo>
                  <a:pt x="32769" y="0"/>
                </a:lnTo>
                <a:lnTo>
                  <a:pt x="32769" y="32769"/>
                </a:lnTo>
                <a:lnTo>
                  <a:pt x="0" y="32769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4759" tIns="47380" rIns="94759" bIns="47380" anchor="ctr"/>
          <a:lstStyle/>
          <a:p>
            <a:endParaRPr lang="en-US"/>
          </a:p>
        </p:txBody>
      </p:sp>
      <p:sp>
        <p:nvSpPr>
          <p:cNvPr id="35844" name="Rectangle 2"/>
          <p:cNvSpPr>
            <a:spLocks noChangeArrowheads="1"/>
          </p:cNvSpPr>
          <p:nvPr>
            <p:ph type="body"/>
          </p:nvPr>
        </p:nvSpPr>
        <p:spPr>
          <a:xfrm rot="10800000">
            <a:off x="-12318495" y="-12157490"/>
            <a:ext cx="12320154" cy="12160763"/>
          </a:xfrm>
          <a:noFill/>
        </p:spPr>
        <p:txBody>
          <a:bodyPr wrap="none" anchor="ctr"/>
          <a:lstStyle/>
          <a:p>
            <a:endParaRPr lang="es-ES" altLang="es-E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2B9FDDBB-F11D-4336-9E83-1FD0D5755BDA}" type="slidenum">
              <a:rPr lang="es-ES" altLang="es-ES" smtClean="0"/>
              <a:pPr/>
              <a:t>18</a:t>
            </a:fld>
            <a:endParaRPr lang="es-ES" altLang="es-ES" smtClean="0"/>
          </a:p>
        </p:txBody>
      </p:sp>
      <p:sp>
        <p:nvSpPr>
          <p:cNvPr id="36867" name="AutoShape 1"/>
          <p:cNvSpPr>
            <a:spLocks noChangeArrowheads="1"/>
          </p:cNvSpPr>
          <p:nvPr/>
        </p:nvSpPr>
        <p:spPr bwMode="auto">
          <a:xfrm rot="10800000">
            <a:off x="-12318495" y="-12157490"/>
            <a:ext cx="12320154" cy="12160763"/>
          </a:xfrm>
          <a:custGeom>
            <a:avLst/>
            <a:gdLst>
              <a:gd name="T0" fmla="*/ 11796713 w 11796713"/>
              <a:gd name="T1" fmla="*/ 5898357 h 11796713"/>
              <a:gd name="T2" fmla="*/ 5898357 w 11796713"/>
              <a:gd name="T3" fmla="*/ 11796713 h 11796713"/>
              <a:gd name="T4" fmla="*/ 0 w 11796713"/>
              <a:gd name="T5" fmla="*/ 5898357 h 11796713"/>
              <a:gd name="T6" fmla="*/ 5898357 w 11796713"/>
              <a:gd name="T7" fmla="*/ 0 h 1179671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1796713"/>
              <a:gd name="T13" fmla="*/ 0 h 11796713"/>
              <a:gd name="T14" fmla="*/ 11796713 w 11796713"/>
              <a:gd name="T15" fmla="*/ 11796713 h 117967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96713" h="11796713">
                <a:moveTo>
                  <a:pt x="0" y="0"/>
                </a:moveTo>
                <a:lnTo>
                  <a:pt x="32769" y="0"/>
                </a:lnTo>
                <a:lnTo>
                  <a:pt x="32769" y="32769"/>
                </a:lnTo>
                <a:lnTo>
                  <a:pt x="0" y="32769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4759" tIns="47380" rIns="94759" bIns="47380" anchor="ctr"/>
          <a:lstStyle/>
          <a:p>
            <a:endParaRPr lang="en-US"/>
          </a:p>
        </p:txBody>
      </p:sp>
      <p:sp>
        <p:nvSpPr>
          <p:cNvPr id="36868" name="Rectangle 2"/>
          <p:cNvSpPr>
            <a:spLocks noChangeArrowheads="1"/>
          </p:cNvSpPr>
          <p:nvPr>
            <p:ph type="body"/>
          </p:nvPr>
        </p:nvSpPr>
        <p:spPr>
          <a:xfrm rot="10800000">
            <a:off x="-12318495" y="-12157490"/>
            <a:ext cx="12320154" cy="12160763"/>
          </a:xfrm>
          <a:noFill/>
        </p:spPr>
        <p:txBody>
          <a:bodyPr wrap="none" anchor="ctr"/>
          <a:lstStyle/>
          <a:p>
            <a:endParaRPr lang="es-ES" altLang="es-E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ca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922114"/>
          </a:xfrm>
          <a:prstGeom prst="rect">
            <a:avLst/>
          </a:prstGeo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95300" y="1412776"/>
            <a:ext cx="8915400" cy="48965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ca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ca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fondo_pantalla"/>
          <p:cNvPicPr>
            <a:picLocks noChangeAspect="1" noChangeArrowheads="1"/>
          </p:cNvPicPr>
          <p:nvPr userDrawn="1"/>
        </p:nvPicPr>
        <p:blipFill>
          <a:blip r:embed="rId13" cstate="print">
            <a:lum bright="34000" contrast="14000"/>
          </a:blip>
          <a:srcRect/>
          <a:stretch>
            <a:fillRect/>
          </a:stretch>
        </p:blipFill>
        <p:spPr bwMode="auto">
          <a:xfrm>
            <a:off x="0" y="-4763"/>
            <a:ext cx="9906000" cy="686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8" descr="pie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753225" y="6496050"/>
            <a:ext cx="27336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genbank/statistic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sites/gquer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-cell.org/software/e-cell-system" TargetMode="External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oscompbiol.org/article/info:doi/10.1371/journal.pcbi.1003496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ploscompbiol.org/article/info:doi/10.1371/journal.pcbi.1003496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amazon.com/Next-Generation-Sequencing-Informatics-Stuart-Brown/dp/1936113872/ref=pd_bxgy_b_img_z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hyperlink" Target="http://www.amazon.com/gp/product/0199230234/ref=pd_lpo_sbs_dp_ss_2/182-9260012-2788607?pf_rd_m=ATVPDKIKX0DER&amp;pf_rd_s=lpo-top-stripe-1&amp;pf_rd_r=0R8MG8N4SYCFMFANNY56&amp;pf_rd_t=201&amp;pf_rd_p=1535523702&amp;pf_rd_i=1565926641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bioinformatics.oxfordjournals.org/" TargetMode="External"/><Relationship Id="rId3" Type="http://schemas.openxmlformats.org/officeDocument/2006/relationships/hyperlink" Target="http://www.ebi.ac.uk/training/online/" TargetMode="External"/><Relationship Id="rId7" Type="http://schemas.openxmlformats.org/officeDocument/2006/relationships/hyperlink" Target="http://www.iscb.org/bioinformaticsBooks.s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bioinf3.uab.cat/expobi/" TargetMode="External"/><Relationship Id="rId5" Type="http://schemas.openxmlformats.org/officeDocument/2006/relationships/hyperlink" Target="http://www.ub.edu/stat/docencia/Biologia/introbioinformatica/" TargetMode="External"/><Relationship Id="rId10" Type="http://schemas.openxmlformats.org/officeDocument/2006/relationships/hyperlink" Target="http://www.iscb.org/" TargetMode="External"/><Relationship Id="rId4" Type="http://schemas.openxmlformats.org/officeDocument/2006/relationships/hyperlink" Target="http://www.ncbi.nlm.nih.gov/Education/" TargetMode="External"/><Relationship Id="rId9" Type="http://schemas.openxmlformats.org/officeDocument/2006/relationships/hyperlink" Target="http://bib.oxfordjournals.or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6"/>
          <p:cNvSpPr>
            <a:spLocks noChangeArrowheads="1"/>
          </p:cNvSpPr>
          <p:nvPr/>
        </p:nvSpPr>
        <p:spPr bwMode="auto">
          <a:xfrm>
            <a:off x="6970265" y="3573463"/>
            <a:ext cx="2735263" cy="2808287"/>
          </a:xfrm>
          <a:prstGeom prst="rect">
            <a:avLst/>
          </a:prstGeom>
          <a:solidFill>
            <a:srgbClr val="9900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ca-ES" u="none">
              <a:solidFill>
                <a:srgbClr val="990099"/>
              </a:solidFill>
            </a:endParaRPr>
          </a:p>
        </p:txBody>
      </p:sp>
      <p:sp>
        <p:nvSpPr>
          <p:cNvPr id="17410" name="Text Box 24"/>
          <p:cNvSpPr txBox="1">
            <a:spLocks noChangeArrowheads="1"/>
          </p:cNvSpPr>
          <p:nvPr/>
        </p:nvSpPr>
        <p:spPr bwMode="auto">
          <a:xfrm>
            <a:off x="7113141" y="3644900"/>
            <a:ext cx="2592387" cy="276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a-ES" sz="1600" b="1" u="none" dirty="0" smtClean="0">
                <a:solidFill>
                  <a:srgbClr val="FFFFFF"/>
                </a:solidFill>
                <a:latin typeface="Calibri" pitchFamily="34" charset="0"/>
              </a:rPr>
              <a:t>Biologia i Ordinadors al segle XXI</a:t>
            </a:r>
          </a:p>
          <a:p>
            <a:pPr>
              <a:spcBef>
                <a:spcPct val="50000"/>
              </a:spcBef>
            </a:pPr>
            <a:endParaRPr lang="ca-ES" sz="1600" b="1" u="none" dirty="0" smtClean="0">
              <a:solidFill>
                <a:srgbClr val="FFFFFF"/>
              </a:solidFill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r>
              <a:rPr lang="ca-ES" sz="1600" b="1" u="none" dirty="0" smtClean="0">
                <a:solidFill>
                  <a:srgbClr val="FFFFFF"/>
                </a:solidFill>
                <a:latin typeface="Calibri" pitchFamily="34" charset="0"/>
              </a:rPr>
              <a:t>Àlex Sánchez</a:t>
            </a:r>
          </a:p>
          <a:p>
            <a:pPr>
              <a:spcBef>
                <a:spcPct val="50000"/>
              </a:spcBef>
            </a:pPr>
            <a:r>
              <a:rPr lang="ca-ES" sz="1400" i="1" u="none" dirty="0" smtClean="0">
                <a:solidFill>
                  <a:srgbClr val="FFFFFF"/>
                </a:solidFill>
                <a:latin typeface="Calibri" pitchFamily="34" charset="0"/>
              </a:rPr>
              <a:t>Unitat d’Estadística i Bioinformàtica VHIR</a:t>
            </a:r>
          </a:p>
          <a:p>
            <a:pPr>
              <a:spcBef>
                <a:spcPct val="50000"/>
              </a:spcBef>
            </a:pPr>
            <a:r>
              <a:rPr lang="ca-ES" sz="1400" i="1" u="none" dirty="0" smtClean="0">
                <a:solidFill>
                  <a:srgbClr val="FFFFFF"/>
                </a:solidFill>
                <a:latin typeface="Calibri" pitchFamily="34" charset="0"/>
              </a:rPr>
              <a:t>Departament d’Estadística </a:t>
            </a:r>
            <a:r>
              <a:rPr lang="ca-ES" sz="1400" i="1" u="none" dirty="0" smtClean="0">
                <a:solidFill>
                  <a:srgbClr val="FFFFFF"/>
                </a:solidFill>
                <a:latin typeface="Calibri" pitchFamily="34" charset="0"/>
              </a:rPr>
              <a:t>Facultat de Biologia. UB</a:t>
            </a:r>
            <a:endParaRPr lang="ca-ES" sz="1400" i="1" u="none" dirty="0" smtClean="0">
              <a:solidFill>
                <a:srgbClr val="FFFFFF"/>
              </a:solidFill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ca-ES" sz="1600" b="1" u="none" dirty="0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7411" name="Picture 27" descr="IMG_13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38528" y="1773238"/>
            <a:ext cx="2667000" cy="173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11" descr="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196975"/>
            <a:ext cx="1157288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1 Título"/>
          <p:cNvSpPr>
            <a:spLocks noGrp="1"/>
          </p:cNvSpPr>
          <p:nvPr>
            <p:ph type="ctrTitle"/>
          </p:nvPr>
        </p:nvSpPr>
        <p:spPr>
          <a:xfrm>
            <a:off x="1208584" y="1412776"/>
            <a:ext cx="5995392" cy="792088"/>
          </a:xfrm>
        </p:spPr>
        <p:txBody>
          <a:bodyPr/>
          <a:lstStyle/>
          <a:p>
            <a:r>
              <a:rPr lang="en-US" sz="3200" i="1" dirty="0" smtClean="0"/>
              <a:t>Gens, </a:t>
            </a:r>
            <a:r>
              <a:rPr lang="en-US" sz="3200" i="1" dirty="0" err="1" smtClean="0"/>
              <a:t>Ordinadors</a:t>
            </a:r>
            <a:r>
              <a:rPr lang="en-US" sz="3200" i="1" dirty="0" smtClean="0"/>
              <a:t> </a:t>
            </a:r>
            <a:r>
              <a:rPr lang="en-US" sz="3200" i="1" dirty="0" err="1" smtClean="0"/>
              <a:t>i</a:t>
            </a:r>
            <a:r>
              <a:rPr lang="en-US" sz="3200" i="1" dirty="0" smtClean="0"/>
              <a:t> </a:t>
            </a:r>
            <a:r>
              <a:rPr lang="en-US" sz="3200" i="1" dirty="0" err="1" smtClean="0"/>
              <a:t>Malalties</a:t>
            </a:r>
            <a:endParaRPr lang="en-US" sz="3200" i="1" dirty="0"/>
          </a:p>
        </p:txBody>
      </p:sp>
      <p:pic>
        <p:nvPicPr>
          <p:cNvPr id="361474" name="Picture 2" descr="https://encrypted-tbn2.gstatic.com/images?q=tbn:ANd9GcT7Q-fXlUvpE0PRHIs7Nu_4gpxKXG2EjnCrhqitzINyvwiWhpS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65277" y="2146288"/>
            <a:ext cx="6864911" cy="47117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72480" y="274638"/>
            <a:ext cx="9289032" cy="922114"/>
          </a:xfrm>
        </p:spPr>
        <p:txBody>
          <a:bodyPr/>
          <a:lstStyle/>
          <a:p>
            <a:r>
              <a:rPr lang="it-IT" sz="4000" dirty="0" smtClean="0">
                <a:solidFill>
                  <a:schemeClr val="tx2">
                    <a:lumMod val="75000"/>
                  </a:schemeClr>
                </a:solidFill>
              </a:rPr>
              <a:t>Gene identification of inherited disease</a:t>
            </a:r>
            <a:br>
              <a:rPr lang="it-IT" sz="4000" dirty="0" smtClean="0">
                <a:solidFill>
                  <a:schemeClr val="tx2">
                    <a:lumMod val="75000"/>
                  </a:schemeClr>
                </a:solidFill>
              </a:rPr>
            </a:br>
            <a:endParaRPr lang="ca-ES" sz="40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72480" y="1412776"/>
            <a:ext cx="9361040" cy="4896544"/>
          </a:xfrm>
        </p:spPr>
        <p:txBody>
          <a:bodyPr/>
          <a:lstStyle/>
          <a:p>
            <a:r>
              <a:rPr lang="it-IT" dirty="0" smtClean="0">
                <a:latin typeface="Calibri" pitchFamily="34" charset="0"/>
              </a:rPr>
              <a:t>Every gene has a specific task</a:t>
            </a:r>
          </a:p>
          <a:p>
            <a:r>
              <a:rPr lang="it-IT" dirty="0" smtClean="0">
                <a:latin typeface="Calibri" pitchFamily="34" charset="0"/>
              </a:rPr>
              <a:t>Disease genes carry mutations,</a:t>
            </a:r>
            <a:br>
              <a:rPr lang="it-IT" dirty="0" smtClean="0">
                <a:latin typeface="Calibri" pitchFamily="34" charset="0"/>
              </a:rPr>
            </a:br>
            <a:r>
              <a:rPr lang="it-IT" dirty="0" smtClean="0">
                <a:latin typeface="Calibri" pitchFamily="34" charset="0"/>
              </a:rPr>
              <a:t>	 which change the protein, which </a:t>
            </a:r>
            <a:br>
              <a:rPr lang="it-IT" dirty="0" smtClean="0">
                <a:latin typeface="Calibri" pitchFamily="34" charset="0"/>
              </a:rPr>
            </a:br>
            <a:r>
              <a:rPr lang="it-IT" dirty="0" smtClean="0">
                <a:latin typeface="Calibri" pitchFamily="34" charset="0"/>
              </a:rPr>
              <a:t>		alters the way the task is usually performed.</a:t>
            </a:r>
          </a:p>
          <a:p>
            <a:r>
              <a:rPr lang="it-IT" dirty="0" smtClean="0">
                <a:latin typeface="Calibri" pitchFamily="34" charset="0"/>
              </a:rPr>
              <a:t>The mutation may be </a:t>
            </a:r>
          </a:p>
          <a:p>
            <a:pPr lvl="1"/>
            <a:r>
              <a:rPr lang="it-IT" dirty="0" smtClean="0">
                <a:latin typeface="Calibri" pitchFamily="34" charset="0"/>
              </a:rPr>
              <a:t>within a gene/protein or </a:t>
            </a:r>
          </a:p>
          <a:p>
            <a:pPr lvl="1"/>
            <a:r>
              <a:rPr lang="it-IT" dirty="0" smtClean="0">
                <a:latin typeface="Calibri" pitchFamily="34" charset="0"/>
              </a:rPr>
              <a:t>within a regulatory part of the genome that, e.g., affects the amount of protein being produced.</a:t>
            </a:r>
          </a:p>
        </p:txBody>
      </p:sp>
      <p:sp>
        <p:nvSpPr>
          <p:cNvPr id="4" name="Esplosione 1 4"/>
          <p:cNvSpPr/>
          <p:nvPr/>
        </p:nvSpPr>
        <p:spPr>
          <a:xfrm>
            <a:off x="5745088" y="3645024"/>
            <a:ext cx="3728864" cy="1152128"/>
          </a:xfrm>
          <a:prstGeom prst="irregularSeal1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200" dirty="0">
                <a:solidFill>
                  <a:schemeClr val="tx1"/>
                </a:solidFill>
              </a:rPr>
              <a:t>DISEASE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 smtClean="0">
                <a:latin typeface="Calibri" pitchFamily="34" charset="0"/>
              </a:rPr>
              <a:t>Modern approaches </a:t>
            </a:r>
            <a:r>
              <a:rPr lang="it-IT" sz="4000" dirty="0" smtClean="0">
                <a:latin typeface="Calibri" pitchFamily="34" charset="0"/>
              </a:rPr>
              <a:t>to disease </a:t>
            </a:r>
            <a:r>
              <a:rPr lang="it-IT" sz="4000" dirty="0" smtClean="0">
                <a:latin typeface="Calibri" pitchFamily="34" charset="0"/>
              </a:rPr>
              <a:t>gene identification and analysis</a:t>
            </a:r>
            <a:br>
              <a:rPr lang="it-IT" sz="4000" dirty="0" smtClean="0">
                <a:latin typeface="Calibri" pitchFamily="34" charset="0"/>
              </a:rPr>
            </a:br>
            <a:endParaRPr lang="en-US" sz="4000" dirty="0"/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>
          <a:xfrm>
            <a:off x="523844" y="1643050"/>
            <a:ext cx="8915400" cy="4896544"/>
          </a:xfrm>
        </p:spPr>
        <p:txBody>
          <a:bodyPr/>
          <a:lstStyle/>
          <a:p>
            <a:pPr algn="just">
              <a:lnSpc>
                <a:spcPct val="12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it-IT" sz="2800" dirty="0" smtClean="0">
                <a:latin typeface="Calibri" pitchFamily="34" charset="0"/>
              </a:rPr>
              <a:t>The release of genomic sequences, full-lenght cDNA sequences, of human and model organisms offer invaluable resources for studying genetic diseases.</a:t>
            </a:r>
          </a:p>
          <a:p>
            <a:pPr algn="just">
              <a:lnSpc>
                <a:spcPct val="12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it-IT" sz="2800" dirty="0" smtClean="0">
                <a:latin typeface="Calibri" pitchFamily="34" charset="0"/>
              </a:rPr>
              <a:t>It is not possible, however, to access such an impressive quantity of biological information without the use of powerful informatics resources</a:t>
            </a:r>
          </a:p>
          <a:p>
            <a:pPr algn="just">
              <a:lnSpc>
                <a:spcPct val="12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it-IT" b="1" i="1" dirty="0" smtClean="0">
                <a:latin typeface="Calibri" pitchFamily="34" charset="0"/>
              </a:rPr>
              <a:t>That is where bioinformatics enters the scene</a:t>
            </a:r>
            <a:endParaRPr lang="it-IT" b="1" i="1" dirty="0" smtClean="0">
              <a:latin typeface="Calibri" pitchFamily="34" charset="0"/>
            </a:endParaRPr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1 CuadroTexto"/>
          <p:cNvSpPr txBox="1">
            <a:spLocks noChangeArrowheads="1"/>
          </p:cNvSpPr>
          <p:nvPr/>
        </p:nvSpPr>
        <p:spPr bwMode="auto">
          <a:xfrm>
            <a:off x="9504363" y="6497638"/>
            <a:ext cx="355600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ts val="600"/>
              </a:spcBef>
            </a:pPr>
            <a:fld id="{0700AA55-9BF2-4B2F-8621-E60697036FD7}" type="slidenum">
              <a:rPr lang="es-ES" altLang="es-ES" sz="1200" b="1">
                <a:solidFill>
                  <a:schemeClr val="bg1"/>
                </a:solidFill>
              </a:rPr>
              <a:pPr>
                <a:spcBef>
                  <a:spcPts val="600"/>
                </a:spcBef>
              </a:pPr>
              <a:t>12</a:t>
            </a:fld>
            <a:endParaRPr lang="es-ES" altLang="es-ES" sz="1200" b="1">
              <a:solidFill>
                <a:schemeClr val="bg1"/>
              </a:solidFill>
            </a:endParaRPr>
          </a:p>
        </p:txBody>
      </p:sp>
      <p:sp>
        <p:nvSpPr>
          <p:cNvPr id="7171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s-ES" smtClean="0"/>
              <a:t>The data explossion(s)</a:t>
            </a:r>
          </a:p>
        </p:txBody>
      </p:sp>
      <p:sp>
        <p:nvSpPr>
          <p:cNvPr id="7172" name="2 Marcador de contenido"/>
          <p:cNvSpPr>
            <a:spLocks noGrp="1"/>
          </p:cNvSpPr>
          <p:nvPr>
            <p:ph idx="1"/>
          </p:nvPr>
        </p:nvSpPr>
        <p:spPr>
          <a:xfrm>
            <a:off x="495300" y="1412875"/>
            <a:ext cx="8913813" cy="4167188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s-ES" altLang="es-ES" smtClean="0"/>
              <a:t>Bioinformatics has evolved in parallel with </a:t>
            </a:r>
          </a:p>
          <a:p>
            <a:pPr marL="857250" lvl="1" indent="-457200">
              <a:buFont typeface="Arial" charset="0"/>
              <a:buChar char="•"/>
            </a:pPr>
            <a:r>
              <a:rPr lang="es-ES" altLang="es-ES" smtClean="0"/>
              <a:t>The increase in biological data available</a:t>
            </a:r>
          </a:p>
          <a:p>
            <a:pPr marL="857250" lvl="1" indent="-457200">
              <a:buFont typeface="Arial" charset="0"/>
              <a:buChar char="•"/>
            </a:pPr>
            <a:r>
              <a:rPr lang="es-ES" altLang="es-ES" smtClean="0"/>
              <a:t>The ability to generate (and </a:t>
            </a:r>
            <a:r>
              <a:rPr lang="es-ES" altLang="es-ES" i="1" smtClean="0"/>
              <a:t>manage</a:t>
            </a:r>
            <a:r>
              <a:rPr lang="es-ES" altLang="es-ES" smtClean="0"/>
              <a:t>) them.</a:t>
            </a:r>
          </a:p>
          <a:p>
            <a:pPr marL="457200" indent="-457200">
              <a:buFont typeface="Arial" charset="0"/>
              <a:buChar char="•"/>
            </a:pPr>
            <a:r>
              <a:rPr lang="es-ES" altLang="es-ES" smtClean="0"/>
              <a:t>We distinguish (up to now) …</a:t>
            </a:r>
          </a:p>
          <a:p>
            <a:pPr marL="857250" lvl="1" indent="-457200">
              <a:buFont typeface="Arial" charset="0"/>
              <a:buChar char="•"/>
            </a:pPr>
            <a:r>
              <a:rPr lang="es-ES" altLang="es-ES" smtClean="0"/>
              <a:t>Pre-genomic age </a:t>
            </a:r>
          </a:p>
          <a:p>
            <a:pPr marL="857250" lvl="1" indent="-457200">
              <a:buFont typeface="Arial" charset="0"/>
              <a:buChar char="•"/>
            </a:pPr>
            <a:r>
              <a:rPr lang="es-ES" altLang="es-ES" smtClean="0"/>
              <a:t>Early post-genome age</a:t>
            </a:r>
          </a:p>
          <a:p>
            <a:pPr marL="857250" lvl="1" indent="-457200">
              <a:buFont typeface="Arial" charset="0"/>
              <a:buChar char="•"/>
            </a:pPr>
            <a:r>
              <a:rPr lang="es-ES" altLang="es-ES" smtClean="0"/>
              <a:t>Late post-genome age</a:t>
            </a:r>
          </a:p>
          <a:p>
            <a:pPr marL="457200" indent="-457200">
              <a:buFont typeface="Arial" charset="0"/>
              <a:buChar char="•"/>
            </a:pPr>
            <a:endParaRPr lang="es-ES" altLang="es-ES" smtClean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3 Marcador de pie de página"/>
          <p:cNvSpPr>
            <a:spLocks noGrp="1"/>
          </p:cNvSpPr>
          <p:nvPr>
            <p:ph type="ftr" sz="quarter" idx="4294967295"/>
          </p:nvPr>
        </p:nvSpPr>
        <p:spPr bwMode="auto">
          <a:xfrm>
            <a:off x="1981200" y="6172200"/>
            <a:ext cx="6356350" cy="5984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/>
          <a:lstStyle/>
          <a:p>
            <a:pPr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s-ES" altLang="es-ES">
              <a:solidFill>
                <a:srgbClr val="000000"/>
              </a:solidFill>
            </a:endParaRPr>
          </a:p>
          <a:p>
            <a:pPr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s-ES" altLang="es-ES">
                <a:solidFill>
                  <a:srgbClr val="000000"/>
                </a:solidFill>
              </a:rPr>
              <a:t>    Introduction to NGS     </a:t>
            </a:r>
            <a:r>
              <a:rPr lang="es-ES" altLang="es-ES">
                <a:solidFill>
                  <a:srgbClr val="800080"/>
                </a:solidFill>
              </a:rPr>
              <a:t>http://ueb.ir.vhebron.net/NGS</a:t>
            </a:r>
          </a:p>
        </p:txBody>
      </p:sp>
      <p:sp>
        <p:nvSpPr>
          <p:cNvPr id="8195" name="Rectangle 1"/>
          <p:cNvSpPr>
            <a:spLocks noGrp="1" noChangeArrowheads="1"/>
          </p:cNvSpPr>
          <p:nvPr>
            <p:ph type="title"/>
          </p:nvPr>
        </p:nvSpPr>
        <p:spPr>
          <a:xfrm>
            <a:off x="495300" y="274638"/>
            <a:ext cx="8915400" cy="792162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s-ES" altLang="es-ES" smtClean="0"/>
              <a:t>The human genome project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50" y="931863"/>
            <a:ext cx="9734550" cy="40655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3"/>
          <p:cNvSpPr>
            <a:spLocks noChangeArrowheads="1"/>
          </p:cNvSpPr>
          <p:nvPr/>
        </p:nvSpPr>
        <p:spPr bwMode="auto">
          <a:xfrm>
            <a:off x="309563" y="285750"/>
            <a:ext cx="9251950" cy="455613"/>
          </a:xfrm>
          <a:custGeom>
            <a:avLst/>
            <a:gdLst>
              <a:gd name="T0" fmla="*/ 208761226 w 5927725"/>
              <a:gd name="T1" fmla="*/ 227807 h 455613"/>
              <a:gd name="T2" fmla="*/ 104380627 w 5927725"/>
              <a:gd name="T3" fmla="*/ 455613 h 455613"/>
              <a:gd name="T4" fmla="*/ 0 w 5927725"/>
              <a:gd name="T5" fmla="*/ 227807 h 455613"/>
              <a:gd name="T6" fmla="*/ 104380627 w 5927725"/>
              <a:gd name="T7" fmla="*/ 0 h 45561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5927725"/>
              <a:gd name="T13" fmla="*/ 0 h 455613"/>
              <a:gd name="T14" fmla="*/ 5927725 w 5927725"/>
              <a:gd name="T15" fmla="*/ 455613 h 455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27725" h="455613">
                <a:moveTo>
                  <a:pt x="0" y="0"/>
                </a:moveTo>
                <a:lnTo>
                  <a:pt x="16469" y="0"/>
                </a:lnTo>
                <a:lnTo>
                  <a:pt x="16469" y="1267"/>
                </a:lnTo>
                <a:lnTo>
                  <a:pt x="0" y="1267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r>
              <a:rPr lang="es-ES" altLang="es-ES" sz="2400" b="1">
                <a:solidFill>
                  <a:srgbClr val="6E32A0"/>
                </a:solidFill>
                <a:latin typeface="Calibri" charset="0"/>
              </a:rPr>
              <a:t>THE EXPLOSIVE GROWTH OF DATA (as seen in 2010)</a:t>
            </a:r>
          </a:p>
        </p:txBody>
      </p:sp>
      <p:sp>
        <p:nvSpPr>
          <p:cNvPr id="9219" name="1 CuadroTexto"/>
          <p:cNvSpPr txBox="1">
            <a:spLocks noChangeArrowheads="1"/>
          </p:cNvSpPr>
          <p:nvPr/>
        </p:nvSpPr>
        <p:spPr bwMode="auto">
          <a:xfrm>
            <a:off x="0" y="334963"/>
            <a:ext cx="307975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endParaRPr lang="es-ES" altLang="es-ES" sz="1400" b="1">
              <a:solidFill>
                <a:schemeClr val="bg1"/>
              </a:solidFill>
            </a:endParaRPr>
          </a:p>
        </p:txBody>
      </p:sp>
      <p:graphicFrame>
        <p:nvGraphicFramePr>
          <p:cNvPr id="8" name="Group 61"/>
          <p:cNvGraphicFramePr>
            <a:graphicFrameLocks noGrp="1"/>
          </p:cNvGraphicFramePr>
          <p:nvPr/>
        </p:nvGraphicFramePr>
        <p:xfrm>
          <a:off x="1281113" y="1557338"/>
          <a:ext cx="6965950" cy="3554565"/>
        </p:xfrm>
        <a:graphic>
          <a:graphicData uri="http://schemas.openxmlformats.org/drawingml/2006/table">
            <a:tbl>
              <a:tblPr/>
              <a:tblGrid>
                <a:gridCol w="1743075"/>
                <a:gridCol w="1739900"/>
                <a:gridCol w="1743075"/>
                <a:gridCol w="1739900"/>
              </a:tblGrid>
              <a:tr h="335231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altLang="es-E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</a:endParaRPr>
                    </a:p>
                  </a:txBody>
                  <a:tcPr marT="45704" marB="45704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Then</a:t>
                      </a:r>
                      <a:endParaRPr kumimoji="0" lang="es-ES" altLang="es-E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There</a:t>
                      </a:r>
                      <a:r>
                        <a:rPr kumimoji="0" lang="es-ES" altLang="es-E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 </a:t>
                      </a:r>
                      <a:r>
                        <a:rPr kumimoji="0" lang="es-ES" altLang="es-E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was</a:t>
                      </a:r>
                      <a:endParaRPr kumimoji="0" lang="es-ES" altLang="es-E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By</a:t>
                      </a:r>
                      <a:r>
                        <a:rPr kumimoji="0" lang="es-ES" altLang="es-E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 2010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054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Nucleotides</a:t>
                      </a:r>
                      <a:endParaRPr kumimoji="0" lang="es-ES" altLang="es-E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</a:endParaRPr>
                    </a:p>
                  </a:txBody>
                  <a:tcPr marT="45704" marB="4570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32 </a:t>
                      </a:r>
                      <a:r>
                        <a:rPr kumimoji="0" lang="es-ES" alt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years</a:t>
                      </a:r>
                      <a:r>
                        <a:rPr kumimoji="0" lang="es-ES" alt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 (1982) 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680338 pb (GenBank)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&gt;  </a:t>
                      </a:r>
                      <a:r>
                        <a:rPr kumimoji="0" lang="es-ES" alt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Billions</a:t>
                      </a:r>
                      <a:endParaRPr kumimoji="0" lang="es-ES" altLang="es-E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31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Proteins</a:t>
                      </a:r>
                      <a:endParaRPr kumimoji="0" lang="es-ES" altLang="es-E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</a:endParaRPr>
                    </a:p>
                  </a:txBody>
                  <a:tcPr marT="45704" marB="4570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32 </a:t>
                      </a:r>
                      <a:r>
                        <a:rPr kumimoji="0" lang="es-ES" alt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years</a:t>
                      </a:r>
                      <a:endParaRPr kumimoji="0" lang="es-ES" altLang="es-E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1500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300.000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31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SNPs</a:t>
                      </a:r>
                      <a:endParaRPr kumimoji="0" lang="es-ES" altLang="es-E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</a:endParaRPr>
                    </a:p>
                  </a:txBody>
                  <a:tcPr marT="45704" marB="4570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22 </a:t>
                      </a:r>
                      <a:r>
                        <a:rPr kumimoji="0" lang="es-ES" alt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years</a:t>
                      </a:r>
                      <a:endParaRPr kumimoji="0" lang="es-ES" altLang="es-E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hundreds</a:t>
                      </a:r>
                      <a:endParaRPr kumimoji="0" lang="es-ES" altLang="es-E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Millions</a:t>
                      </a:r>
                      <a:endParaRPr kumimoji="0" lang="es-ES" altLang="es-E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667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Expression</a:t>
                      </a:r>
                      <a:endParaRPr kumimoji="0" lang="es-ES" altLang="es-E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</a:endParaRPr>
                    </a:p>
                  </a:txBody>
                  <a:tcPr marT="45704" marB="4570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   16 </a:t>
                      </a:r>
                      <a:r>
                        <a:rPr kumimoji="0" lang="es-ES" alt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years</a:t>
                      </a:r>
                      <a:endParaRPr kumimoji="0" lang="es-ES" altLang="es-E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A </a:t>
                      </a:r>
                      <a:r>
                        <a:rPr kumimoji="0" lang="es-ES" alt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few</a:t>
                      </a:r>
                      <a:r>
                        <a:rPr kumimoji="0" lang="es-ES" alt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 genes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Thousands</a:t>
                      </a:r>
                      <a:r>
                        <a:rPr kumimoji="0" lang="es-ES" alt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 of </a:t>
                      </a:r>
                      <a:r>
                        <a:rPr kumimoji="0" lang="es-ES" alt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studies</a:t>
                      </a:r>
                      <a:r>
                        <a:rPr kumimoji="0" lang="es-ES" alt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 </a:t>
                      </a:r>
                      <a:r>
                        <a:rPr kumimoji="0" lang="es-ES" alt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based</a:t>
                      </a:r>
                      <a:r>
                        <a:rPr kumimoji="0" lang="es-ES" alt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 </a:t>
                      </a:r>
                      <a:r>
                        <a:rPr kumimoji="0" lang="es-ES" alt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on</a:t>
                      </a:r>
                      <a:r>
                        <a:rPr kumimoji="0" lang="es-ES" alt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 </a:t>
                      </a:r>
                      <a:r>
                        <a:rPr kumimoji="0" lang="es-ES" alt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thousands</a:t>
                      </a:r>
                      <a:r>
                        <a:rPr kumimoji="0" lang="es-ES" alt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 of genes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296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Genomes</a:t>
                      </a:r>
                      <a:endParaRPr kumimoji="0" lang="es-ES" altLang="es-E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</a:endParaRPr>
                    </a:p>
                  </a:txBody>
                  <a:tcPr marT="45704" marB="4570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 18 </a:t>
                      </a:r>
                      <a:r>
                        <a:rPr kumimoji="0" lang="es-ES" alt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years</a:t>
                      </a:r>
                      <a:endParaRPr kumimoji="0" lang="es-ES" altLang="es-E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organisms</a:t>
                      </a:r>
                      <a:endParaRPr kumimoji="0" lang="es-ES" altLang="es-E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charset="0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charset="0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charset="0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Verdana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A </a:t>
                      </a:r>
                      <a:r>
                        <a:rPr kumimoji="0" lang="es-ES" alt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thousand</a:t>
                      </a:r>
                      <a:endParaRPr kumimoji="0" lang="es-ES" altLang="es-E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Organisms</a:t>
                      </a:r>
                      <a:endParaRPr kumimoji="0" lang="es-ES" altLang="es-E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256" name="1 CuadroTexto"/>
          <p:cNvSpPr txBox="1">
            <a:spLocks noChangeArrowheads="1"/>
          </p:cNvSpPr>
          <p:nvPr/>
        </p:nvSpPr>
        <p:spPr bwMode="auto">
          <a:xfrm>
            <a:off x="9504363" y="6497638"/>
            <a:ext cx="355600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ts val="600"/>
              </a:spcBef>
            </a:pPr>
            <a:fld id="{27CE98C4-956E-4D88-BF0D-922D20EFB1D1}" type="slidenum">
              <a:rPr lang="es-ES" altLang="es-ES" sz="1200" b="1">
                <a:solidFill>
                  <a:schemeClr val="bg1"/>
                </a:solidFill>
              </a:rPr>
              <a:pPr>
                <a:spcBef>
                  <a:spcPts val="600"/>
                </a:spcBef>
              </a:pPr>
              <a:t>14</a:t>
            </a:fld>
            <a:endParaRPr lang="es-ES" altLang="es-ES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3"/>
          <p:cNvSpPr>
            <a:spLocks noChangeArrowheads="1"/>
          </p:cNvSpPr>
          <p:nvPr/>
        </p:nvSpPr>
        <p:spPr bwMode="auto">
          <a:xfrm>
            <a:off x="309563" y="285750"/>
            <a:ext cx="9251950" cy="455613"/>
          </a:xfrm>
          <a:custGeom>
            <a:avLst/>
            <a:gdLst>
              <a:gd name="T0" fmla="*/ 208761226 w 5927725"/>
              <a:gd name="T1" fmla="*/ 227807 h 455613"/>
              <a:gd name="T2" fmla="*/ 104380627 w 5927725"/>
              <a:gd name="T3" fmla="*/ 455613 h 455613"/>
              <a:gd name="T4" fmla="*/ 0 w 5927725"/>
              <a:gd name="T5" fmla="*/ 227807 h 455613"/>
              <a:gd name="T6" fmla="*/ 104380627 w 5927725"/>
              <a:gd name="T7" fmla="*/ 0 h 45561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5927725"/>
              <a:gd name="T13" fmla="*/ 0 h 455613"/>
              <a:gd name="T14" fmla="*/ 5927725 w 5927725"/>
              <a:gd name="T15" fmla="*/ 455613 h 455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27725" h="455613">
                <a:moveTo>
                  <a:pt x="0" y="0"/>
                </a:moveTo>
                <a:lnTo>
                  <a:pt x="16469" y="0"/>
                </a:lnTo>
                <a:lnTo>
                  <a:pt x="16469" y="1267"/>
                </a:lnTo>
                <a:lnTo>
                  <a:pt x="0" y="1267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r>
              <a:rPr lang="es-ES" altLang="es-ES" sz="2400" b="1">
                <a:solidFill>
                  <a:srgbClr val="6E32A0"/>
                </a:solidFill>
                <a:latin typeface="Calibri" charset="0"/>
              </a:rPr>
              <a:t>THE GROWTH OF GENBANK</a:t>
            </a:r>
          </a:p>
        </p:txBody>
      </p:sp>
      <p:sp>
        <p:nvSpPr>
          <p:cNvPr id="10243" name="1 CuadroTexto"/>
          <p:cNvSpPr txBox="1">
            <a:spLocks noChangeArrowheads="1"/>
          </p:cNvSpPr>
          <p:nvPr/>
        </p:nvSpPr>
        <p:spPr bwMode="auto">
          <a:xfrm>
            <a:off x="0" y="334963"/>
            <a:ext cx="307975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endParaRPr lang="es-ES" altLang="es-ES" sz="1400" b="1">
              <a:solidFill>
                <a:schemeClr val="bg1"/>
              </a:solidFill>
            </a:endParaRPr>
          </a:p>
        </p:txBody>
      </p:sp>
      <p:sp>
        <p:nvSpPr>
          <p:cNvPr id="10244" name="1 CuadroTexto"/>
          <p:cNvSpPr txBox="1">
            <a:spLocks noChangeArrowheads="1"/>
          </p:cNvSpPr>
          <p:nvPr/>
        </p:nvSpPr>
        <p:spPr bwMode="auto">
          <a:xfrm>
            <a:off x="9504363" y="6497638"/>
            <a:ext cx="355600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ts val="600"/>
              </a:spcBef>
            </a:pPr>
            <a:fld id="{C679CE1D-F2BB-4162-AE2A-D9906C38841F}" type="slidenum">
              <a:rPr lang="es-ES" altLang="es-ES" sz="1200" b="1">
                <a:solidFill>
                  <a:schemeClr val="bg1"/>
                </a:solidFill>
              </a:rPr>
              <a:pPr>
                <a:spcBef>
                  <a:spcPts val="600"/>
                </a:spcBef>
              </a:pPr>
              <a:t>15</a:t>
            </a:fld>
            <a:endParaRPr lang="es-ES" altLang="es-ES" sz="1200" b="1">
              <a:solidFill>
                <a:schemeClr val="bg1"/>
              </a:solidFill>
            </a:endParaRPr>
          </a:p>
        </p:txBody>
      </p:sp>
      <p:pic>
        <p:nvPicPr>
          <p:cNvPr id="10245" name="Picture 11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075" y="1287463"/>
            <a:ext cx="9285288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3 Título"/>
          <p:cNvSpPr>
            <a:spLocks noGrp="1"/>
          </p:cNvSpPr>
          <p:nvPr>
            <p:ph type="title"/>
          </p:nvPr>
        </p:nvSpPr>
        <p:spPr>
          <a:xfrm>
            <a:off x="495300" y="273050"/>
            <a:ext cx="8913813" cy="852488"/>
          </a:xfrm>
        </p:spPr>
        <p:txBody>
          <a:bodyPr/>
          <a:lstStyle/>
          <a:p>
            <a:r>
              <a:rPr lang="es-ES" altLang="es-ES" sz="4000" smtClean="0"/>
              <a:t>NGS: (much) More per (much) less</a:t>
            </a:r>
            <a:endParaRPr lang="en-US" altLang="es-ES" sz="4000" smtClean="0"/>
          </a:p>
        </p:txBody>
      </p:sp>
      <p:pic>
        <p:nvPicPr>
          <p:cNvPr id="11267" name="2 Imagen" descr="cost_i_capacitat_de_sequenciaci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268413"/>
            <a:ext cx="5932488" cy="490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1 Rectángulo"/>
          <p:cNvSpPr>
            <a:spLocks noChangeArrowheads="1"/>
          </p:cNvSpPr>
          <p:nvPr/>
        </p:nvSpPr>
        <p:spPr bwMode="auto">
          <a:xfrm>
            <a:off x="1568450" y="6308725"/>
            <a:ext cx="436562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s-ES"/>
              <a:t>http://www.genome.gov/sequencingcosts</a:t>
            </a:r>
            <a:endParaRPr lang="es-ES" alt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8088" y="765175"/>
            <a:ext cx="7648575" cy="576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1 Título"/>
          <p:cNvSpPr>
            <a:spLocks noGrp="1"/>
          </p:cNvSpPr>
          <p:nvPr>
            <p:ph type="title"/>
          </p:nvPr>
        </p:nvSpPr>
        <p:spPr>
          <a:xfrm>
            <a:off x="344488" y="273050"/>
            <a:ext cx="8913812" cy="490538"/>
          </a:xfrm>
        </p:spPr>
        <p:txBody>
          <a:bodyPr/>
          <a:lstStyle/>
          <a:p>
            <a:r>
              <a:rPr lang="es-ES" altLang="es-ES" sz="3600" smtClean="0"/>
              <a:t>Today: a wealth of diverse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3"/>
          <p:cNvSpPr>
            <a:spLocks noChangeArrowheads="1"/>
          </p:cNvSpPr>
          <p:nvPr/>
        </p:nvSpPr>
        <p:spPr bwMode="auto">
          <a:xfrm>
            <a:off x="309563" y="285750"/>
            <a:ext cx="9251950" cy="455613"/>
          </a:xfrm>
          <a:custGeom>
            <a:avLst/>
            <a:gdLst>
              <a:gd name="T0" fmla="*/ 208761226 w 5927725"/>
              <a:gd name="T1" fmla="*/ 227807 h 455613"/>
              <a:gd name="T2" fmla="*/ 104380627 w 5927725"/>
              <a:gd name="T3" fmla="*/ 455613 h 455613"/>
              <a:gd name="T4" fmla="*/ 0 w 5927725"/>
              <a:gd name="T5" fmla="*/ 227807 h 455613"/>
              <a:gd name="T6" fmla="*/ 104380627 w 5927725"/>
              <a:gd name="T7" fmla="*/ 0 h 45561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5927725"/>
              <a:gd name="T13" fmla="*/ 0 h 455613"/>
              <a:gd name="T14" fmla="*/ 5927725 w 5927725"/>
              <a:gd name="T15" fmla="*/ 455613 h 455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27725" h="455613">
                <a:moveTo>
                  <a:pt x="0" y="0"/>
                </a:moveTo>
                <a:lnTo>
                  <a:pt x="16469" y="0"/>
                </a:lnTo>
                <a:lnTo>
                  <a:pt x="16469" y="1267"/>
                </a:lnTo>
                <a:lnTo>
                  <a:pt x="0" y="1267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r>
              <a:rPr lang="es-ES" altLang="es-ES" sz="2400" b="1" u="none" dirty="0">
                <a:solidFill>
                  <a:srgbClr val="6E32A0"/>
                </a:solidFill>
                <a:latin typeface="Calibri" charset="0"/>
              </a:rPr>
              <a:t>BIOINFORMATICS</a:t>
            </a:r>
          </a:p>
        </p:txBody>
      </p:sp>
      <p:sp>
        <p:nvSpPr>
          <p:cNvPr id="13315" name="1 CuadroTexto"/>
          <p:cNvSpPr txBox="1">
            <a:spLocks noChangeArrowheads="1"/>
          </p:cNvSpPr>
          <p:nvPr/>
        </p:nvSpPr>
        <p:spPr bwMode="auto">
          <a:xfrm>
            <a:off x="0" y="334963"/>
            <a:ext cx="307975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endParaRPr lang="es-ES" altLang="es-ES" sz="1400" b="1">
              <a:solidFill>
                <a:schemeClr val="bg1"/>
              </a:solidFill>
            </a:endParaRPr>
          </a:p>
        </p:txBody>
      </p:sp>
      <p:sp>
        <p:nvSpPr>
          <p:cNvPr id="13316" name="Rectangle 3"/>
          <p:cNvSpPr txBox="1">
            <a:spLocks noChangeArrowheads="1"/>
          </p:cNvSpPr>
          <p:nvPr/>
        </p:nvSpPr>
        <p:spPr bwMode="auto">
          <a:xfrm>
            <a:off x="704850" y="13414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hangingPunct="1">
              <a:buFont typeface="Arial" charset="0"/>
              <a:buChar char="•"/>
            </a:pPr>
            <a:r>
              <a:rPr lang="es-ES_tradnl" altLang="es-ES" sz="3200" u="none" dirty="0" err="1">
                <a:solidFill>
                  <a:srgbClr val="000000"/>
                </a:solidFill>
              </a:rPr>
              <a:t>Born</a:t>
            </a:r>
            <a:r>
              <a:rPr lang="es-ES_tradnl" altLang="es-ES" sz="3200" u="none" dirty="0">
                <a:solidFill>
                  <a:srgbClr val="000000"/>
                </a:solidFill>
              </a:rPr>
              <a:t> </a:t>
            </a:r>
            <a:r>
              <a:rPr lang="es-ES_tradnl" altLang="es-ES" sz="3200" u="none" dirty="0" err="1">
                <a:solidFill>
                  <a:srgbClr val="000000"/>
                </a:solidFill>
              </a:rPr>
              <a:t>on</a:t>
            </a:r>
            <a:r>
              <a:rPr lang="es-ES_tradnl" altLang="es-ES" sz="3200" u="none" dirty="0">
                <a:solidFill>
                  <a:srgbClr val="000000"/>
                </a:solidFill>
              </a:rPr>
              <a:t> </a:t>
            </a:r>
            <a:r>
              <a:rPr lang="es-ES_tradnl" altLang="es-ES" sz="3200" u="none" dirty="0" err="1">
                <a:solidFill>
                  <a:srgbClr val="000000"/>
                </a:solidFill>
              </a:rPr>
              <a:t>the</a:t>
            </a:r>
            <a:r>
              <a:rPr lang="es-ES_tradnl" altLang="es-ES" sz="3200" u="none" dirty="0">
                <a:solidFill>
                  <a:srgbClr val="000000"/>
                </a:solidFill>
              </a:rPr>
              <a:t> </a:t>
            </a:r>
            <a:r>
              <a:rPr lang="es-ES_tradnl" altLang="es-ES" sz="3200" u="none" dirty="0" err="1">
                <a:solidFill>
                  <a:srgbClr val="000000"/>
                </a:solidFill>
              </a:rPr>
              <a:t>lookout</a:t>
            </a:r>
            <a:r>
              <a:rPr lang="es-ES_tradnl" altLang="es-ES" sz="3200" u="none" dirty="0">
                <a:solidFill>
                  <a:srgbClr val="000000"/>
                </a:solidFill>
              </a:rPr>
              <a:t> </a:t>
            </a:r>
            <a:r>
              <a:rPr lang="es-ES_tradnl" altLang="es-ES" sz="3200" u="none" dirty="0" err="1">
                <a:solidFill>
                  <a:srgbClr val="000000"/>
                </a:solidFill>
              </a:rPr>
              <a:t>for</a:t>
            </a:r>
            <a:endParaRPr lang="es-ES_tradnl" altLang="es-ES" sz="3200" u="none" dirty="0">
              <a:solidFill>
                <a:srgbClr val="000000"/>
              </a:solidFill>
            </a:endParaRPr>
          </a:p>
          <a:p>
            <a:pPr lvl="1" hangingPunct="1">
              <a:buFont typeface="Arial" charset="0"/>
              <a:buChar char="–"/>
            </a:pPr>
            <a:r>
              <a:rPr lang="es-ES_tradnl" altLang="es-ES" sz="2800" u="none" dirty="0" err="1">
                <a:solidFill>
                  <a:srgbClr val="000000"/>
                </a:solidFill>
              </a:rPr>
              <a:t>the</a:t>
            </a:r>
            <a:r>
              <a:rPr lang="es-ES_tradnl" altLang="es-ES" sz="2800" u="none" dirty="0">
                <a:solidFill>
                  <a:srgbClr val="000000"/>
                </a:solidFill>
              </a:rPr>
              <a:t> </a:t>
            </a:r>
            <a:r>
              <a:rPr lang="es-ES_tradnl" altLang="es-ES" sz="2800" u="none" dirty="0" err="1">
                <a:solidFill>
                  <a:srgbClr val="000000"/>
                </a:solidFill>
              </a:rPr>
              <a:t>development</a:t>
            </a:r>
            <a:r>
              <a:rPr lang="es-ES_tradnl" altLang="es-ES" sz="2800" u="none" dirty="0">
                <a:solidFill>
                  <a:srgbClr val="000000"/>
                </a:solidFill>
              </a:rPr>
              <a:t> of new </a:t>
            </a:r>
            <a:r>
              <a:rPr lang="es-ES_tradnl" altLang="es-ES" sz="2800" u="none" dirty="0" err="1">
                <a:solidFill>
                  <a:srgbClr val="000000"/>
                </a:solidFill>
              </a:rPr>
              <a:t>technologies</a:t>
            </a:r>
            <a:r>
              <a:rPr lang="es-ES_tradnl" altLang="es-ES" sz="2800" u="none" dirty="0">
                <a:solidFill>
                  <a:srgbClr val="000000"/>
                </a:solidFill>
              </a:rPr>
              <a:t> and</a:t>
            </a:r>
          </a:p>
          <a:p>
            <a:pPr lvl="1" hangingPunct="1">
              <a:buFont typeface="Arial" charset="0"/>
              <a:buChar char="–"/>
            </a:pPr>
            <a:r>
              <a:rPr lang="es-ES_tradnl" altLang="es-ES" sz="2800" u="none" dirty="0" err="1">
                <a:solidFill>
                  <a:srgbClr val="000000"/>
                </a:solidFill>
              </a:rPr>
              <a:t>its</a:t>
            </a:r>
            <a:r>
              <a:rPr lang="es-ES_tradnl" altLang="es-ES" sz="2800" u="none" dirty="0">
                <a:solidFill>
                  <a:srgbClr val="000000"/>
                </a:solidFill>
              </a:rPr>
              <a:t> </a:t>
            </a:r>
            <a:r>
              <a:rPr lang="es-ES_tradnl" altLang="es-ES" sz="2800" u="none" dirty="0" err="1">
                <a:solidFill>
                  <a:srgbClr val="000000"/>
                </a:solidFill>
              </a:rPr>
              <a:t>application</a:t>
            </a:r>
            <a:r>
              <a:rPr lang="es-ES_tradnl" altLang="es-ES" sz="2800" u="none" dirty="0">
                <a:solidFill>
                  <a:srgbClr val="000000"/>
                </a:solidFill>
              </a:rPr>
              <a:t> in </a:t>
            </a:r>
            <a:r>
              <a:rPr lang="es-ES_tradnl" altLang="es-ES" sz="2800" u="none" dirty="0" err="1">
                <a:solidFill>
                  <a:srgbClr val="000000"/>
                </a:solidFill>
              </a:rPr>
              <a:t>the</a:t>
            </a:r>
            <a:r>
              <a:rPr lang="es-ES_tradnl" altLang="es-ES" sz="2800" u="none" dirty="0">
                <a:solidFill>
                  <a:srgbClr val="000000"/>
                </a:solidFill>
              </a:rPr>
              <a:t> </a:t>
            </a:r>
            <a:r>
              <a:rPr lang="es-ES_tradnl" altLang="es-ES" sz="2800" u="none" dirty="0" err="1">
                <a:solidFill>
                  <a:srgbClr val="000000"/>
                </a:solidFill>
              </a:rPr>
              <a:t>generation</a:t>
            </a:r>
            <a:r>
              <a:rPr lang="es-ES_tradnl" altLang="es-ES" sz="2800" u="none" dirty="0">
                <a:solidFill>
                  <a:srgbClr val="000000"/>
                </a:solidFill>
              </a:rPr>
              <a:t> of </a:t>
            </a:r>
            <a:r>
              <a:rPr lang="es-ES_tradnl" altLang="es-ES" sz="2800" u="none" dirty="0" err="1">
                <a:solidFill>
                  <a:srgbClr val="000000"/>
                </a:solidFill>
              </a:rPr>
              <a:t>huge</a:t>
            </a:r>
            <a:r>
              <a:rPr lang="es-ES_tradnl" altLang="es-ES" sz="2800" u="none" dirty="0">
                <a:solidFill>
                  <a:srgbClr val="000000"/>
                </a:solidFill>
              </a:rPr>
              <a:t> </a:t>
            </a:r>
            <a:r>
              <a:rPr lang="es-ES_tradnl" altLang="es-ES" sz="2800" u="none" dirty="0" err="1">
                <a:solidFill>
                  <a:srgbClr val="000000"/>
                </a:solidFill>
              </a:rPr>
              <a:t>amounts</a:t>
            </a:r>
            <a:r>
              <a:rPr lang="es-ES_tradnl" altLang="es-ES" sz="2800" u="none" dirty="0">
                <a:solidFill>
                  <a:srgbClr val="000000"/>
                </a:solidFill>
              </a:rPr>
              <a:t> of data.</a:t>
            </a:r>
          </a:p>
          <a:p>
            <a:pPr lvl="1" hangingPunct="1">
              <a:buFontTx/>
              <a:buNone/>
            </a:pPr>
            <a:endParaRPr lang="es-ES_tradnl" altLang="es-ES" sz="2800" u="none" dirty="0">
              <a:solidFill>
                <a:srgbClr val="000000"/>
              </a:solidFill>
            </a:endParaRPr>
          </a:p>
          <a:p>
            <a:pPr marL="342900" indent="-342900" hangingPunct="1">
              <a:buFont typeface="Arial" charset="0"/>
              <a:buChar char="•"/>
            </a:pPr>
            <a:r>
              <a:rPr lang="en-US" altLang="es-ES" sz="3200" i="1" u="none" dirty="0">
                <a:solidFill>
                  <a:srgbClr val="000000"/>
                </a:solidFill>
              </a:rPr>
              <a:t>It is the interdisciplinary scientific field that develops methods for storing, retrieving, organizing and analyzing biological data.</a:t>
            </a:r>
            <a:endParaRPr lang="es-ES_tradnl" altLang="es-ES" sz="2400" i="1" u="none" dirty="0">
              <a:solidFill>
                <a:srgbClr val="000000"/>
              </a:solidFill>
            </a:endParaRPr>
          </a:p>
        </p:txBody>
      </p:sp>
      <p:sp>
        <p:nvSpPr>
          <p:cNvPr id="13317" name="1 CuadroTexto"/>
          <p:cNvSpPr txBox="1">
            <a:spLocks noChangeArrowheads="1"/>
          </p:cNvSpPr>
          <p:nvPr/>
        </p:nvSpPr>
        <p:spPr bwMode="auto">
          <a:xfrm>
            <a:off x="9504363" y="6497638"/>
            <a:ext cx="355600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ts val="600"/>
              </a:spcBef>
            </a:pPr>
            <a:fld id="{E38FC647-F44C-4B39-A02E-B53C10A3C7A2}" type="slidenum">
              <a:rPr lang="es-ES" altLang="es-ES" sz="1200" b="1">
                <a:solidFill>
                  <a:schemeClr val="bg1"/>
                </a:solidFill>
              </a:rPr>
              <a:pPr>
                <a:spcBef>
                  <a:spcPts val="600"/>
                </a:spcBef>
              </a:pPr>
              <a:t>18</a:t>
            </a:fld>
            <a:endParaRPr lang="es-ES" altLang="es-ES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3"/>
          <p:cNvSpPr>
            <a:spLocks noChangeArrowheads="1"/>
          </p:cNvSpPr>
          <p:nvPr/>
        </p:nvSpPr>
        <p:spPr bwMode="auto">
          <a:xfrm>
            <a:off x="309563" y="285750"/>
            <a:ext cx="9251950" cy="455613"/>
          </a:xfrm>
          <a:custGeom>
            <a:avLst/>
            <a:gdLst>
              <a:gd name="T0" fmla="*/ 208761226 w 5927725"/>
              <a:gd name="T1" fmla="*/ 227807 h 455613"/>
              <a:gd name="T2" fmla="*/ 104380627 w 5927725"/>
              <a:gd name="T3" fmla="*/ 455613 h 455613"/>
              <a:gd name="T4" fmla="*/ 0 w 5927725"/>
              <a:gd name="T5" fmla="*/ 227807 h 455613"/>
              <a:gd name="T6" fmla="*/ 104380627 w 5927725"/>
              <a:gd name="T7" fmla="*/ 0 h 45561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5927725"/>
              <a:gd name="T13" fmla="*/ 0 h 455613"/>
              <a:gd name="T14" fmla="*/ 5927725 w 5927725"/>
              <a:gd name="T15" fmla="*/ 455613 h 455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27725" h="455613">
                <a:moveTo>
                  <a:pt x="0" y="0"/>
                </a:moveTo>
                <a:lnTo>
                  <a:pt x="16469" y="0"/>
                </a:lnTo>
                <a:lnTo>
                  <a:pt x="16469" y="1267"/>
                </a:lnTo>
                <a:lnTo>
                  <a:pt x="0" y="1267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r>
              <a:rPr lang="es-ES" altLang="es-ES" sz="2400" b="1" u="none" dirty="0">
                <a:solidFill>
                  <a:srgbClr val="6E32A0"/>
                </a:solidFill>
                <a:latin typeface="Calibri" charset="0"/>
              </a:rPr>
              <a:t>BIOINFORMATICS AND INTERDISCIPLINARITY</a:t>
            </a:r>
          </a:p>
        </p:txBody>
      </p:sp>
      <p:sp>
        <p:nvSpPr>
          <p:cNvPr id="14339" name="1 CuadroTexto"/>
          <p:cNvSpPr txBox="1">
            <a:spLocks noChangeArrowheads="1"/>
          </p:cNvSpPr>
          <p:nvPr/>
        </p:nvSpPr>
        <p:spPr bwMode="auto">
          <a:xfrm>
            <a:off x="0" y="334963"/>
            <a:ext cx="307975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endParaRPr lang="es-ES" altLang="es-ES" sz="1400" b="1">
              <a:solidFill>
                <a:schemeClr val="bg1"/>
              </a:solidFill>
            </a:endParaRP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1649413" y="1371600"/>
            <a:ext cx="6427787" cy="4597400"/>
            <a:chOff x="720" y="720"/>
            <a:chExt cx="4464" cy="3358"/>
          </a:xfrm>
        </p:grpSpPr>
        <p:sp>
          <p:nvSpPr>
            <p:cNvPr id="14342" name="Oval 48"/>
            <p:cNvSpPr>
              <a:spLocks noChangeArrowheads="1"/>
            </p:cNvSpPr>
            <p:nvPr/>
          </p:nvSpPr>
          <p:spPr bwMode="auto">
            <a:xfrm rot="1429119">
              <a:off x="768" y="1344"/>
              <a:ext cx="2640" cy="158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altLang="es-ES"/>
            </a:p>
          </p:txBody>
        </p:sp>
        <p:sp>
          <p:nvSpPr>
            <p:cNvPr id="14343" name="Oval 49"/>
            <p:cNvSpPr>
              <a:spLocks noChangeArrowheads="1"/>
            </p:cNvSpPr>
            <p:nvPr/>
          </p:nvSpPr>
          <p:spPr bwMode="auto">
            <a:xfrm rot="-1053447">
              <a:off x="2448" y="1296"/>
              <a:ext cx="2640" cy="158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altLang="es-ES"/>
            </a:p>
          </p:txBody>
        </p:sp>
        <p:sp>
          <p:nvSpPr>
            <p:cNvPr id="14344" name="Oval 50"/>
            <p:cNvSpPr>
              <a:spLocks noChangeArrowheads="1"/>
            </p:cNvSpPr>
            <p:nvPr/>
          </p:nvSpPr>
          <p:spPr bwMode="auto">
            <a:xfrm rot="9629117">
              <a:off x="720" y="2112"/>
              <a:ext cx="2640" cy="158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altLang="es-ES"/>
            </a:p>
          </p:txBody>
        </p:sp>
        <p:sp>
          <p:nvSpPr>
            <p:cNvPr id="14345" name="Oval 51"/>
            <p:cNvSpPr>
              <a:spLocks noChangeArrowheads="1"/>
            </p:cNvSpPr>
            <p:nvPr/>
          </p:nvSpPr>
          <p:spPr bwMode="auto">
            <a:xfrm rot="1944701">
              <a:off x="2544" y="2208"/>
              <a:ext cx="2640" cy="158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altLang="es-ES"/>
            </a:p>
          </p:txBody>
        </p:sp>
        <p:sp>
          <p:nvSpPr>
            <p:cNvPr id="14346" name="Text Box 52"/>
            <p:cNvSpPr txBox="1">
              <a:spLocks noChangeArrowheads="1"/>
            </p:cNvSpPr>
            <p:nvPr/>
          </p:nvSpPr>
          <p:spPr bwMode="auto">
            <a:xfrm>
              <a:off x="960" y="1498"/>
              <a:ext cx="1220" cy="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hangingPunct="1"/>
              <a:r>
                <a:rPr lang="en-GB" altLang="es-ES" sz="2400">
                  <a:solidFill>
                    <a:srgbClr val="3333CC"/>
                  </a:solidFill>
                  <a:latin typeface="Times New Roman" pitchFamily="18" charset="0"/>
                </a:rPr>
                <a:t>Mathematics</a:t>
              </a:r>
            </a:p>
            <a:p>
              <a:pPr hangingPunct="1"/>
              <a:r>
                <a:rPr lang="en-GB" altLang="es-ES" sz="2400">
                  <a:solidFill>
                    <a:srgbClr val="3333CC"/>
                  </a:solidFill>
                  <a:latin typeface="Times New Roman" pitchFamily="18" charset="0"/>
                </a:rPr>
                <a:t>Statistics</a:t>
              </a:r>
            </a:p>
          </p:txBody>
        </p:sp>
        <p:sp>
          <p:nvSpPr>
            <p:cNvPr id="14347" name="Text Box 53"/>
            <p:cNvSpPr txBox="1">
              <a:spLocks noChangeArrowheads="1"/>
            </p:cNvSpPr>
            <p:nvPr/>
          </p:nvSpPr>
          <p:spPr bwMode="auto">
            <a:xfrm>
              <a:off x="968" y="2880"/>
              <a:ext cx="1103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hangingPunct="1"/>
              <a:r>
                <a:rPr lang="en-GB" altLang="es-ES" sz="2400">
                  <a:solidFill>
                    <a:srgbClr val="3333CC"/>
                  </a:solidFill>
                  <a:latin typeface="Times New Roman" pitchFamily="18" charset="0"/>
                </a:rPr>
                <a:t>Computer</a:t>
              </a:r>
            </a:p>
            <a:p>
              <a:pPr hangingPunct="1"/>
              <a:r>
                <a:rPr lang="en-GB" altLang="es-ES" sz="2400">
                  <a:solidFill>
                    <a:srgbClr val="3333CC"/>
                  </a:solidFill>
                  <a:latin typeface="Times New Roman" pitchFamily="18" charset="0"/>
                </a:rPr>
                <a:t>   Science</a:t>
              </a:r>
            </a:p>
            <a:p>
              <a:pPr hangingPunct="1"/>
              <a:r>
                <a:rPr lang="en-GB" altLang="es-ES" sz="2400">
                  <a:solidFill>
                    <a:srgbClr val="3333CC"/>
                  </a:solidFill>
                  <a:latin typeface="Times New Roman" pitchFamily="18" charset="0"/>
                </a:rPr>
                <a:t>Informatics</a:t>
              </a:r>
            </a:p>
          </p:txBody>
        </p:sp>
        <p:sp>
          <p:nvSpPr>
            <p:cNvPr id="14348" name="Text Box 54"/>
            <p:cNvSpPr txBox="1">
              <a:spLocks noChangeArrowheads="1"/>
            </p:cNvSpPr>
            <p:nvPr/>
          </p:nvSpPr>
          <p:spPr bwMode="auto">
            <a:xfrm>
              <a:off x="3970" y="1439"/>
              <a:ext cx="1092" cy="8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hangingPunct="1"/>
              <a:r>
                <a:rPr lang="en-GB" altLang="es-ES" sz="2400">
                  <a:solidFill>
                    <a:srgbClr val="3333CC"/>
                  </a:solidFill>
                  <a:latin typeface="Times New Roman" pitchFamily="18" charset="0"/>
                </a:rPr>
                <a:t>Biology</a:t>
              </a:r>
            </a:p>
            <a:p>
              <a:pPr hangingPunct="1"/>
              <a:r>
                <a:rPr lang="en-GB" altLang="es-ES" sz="2400">
                  <a:solidFill>
                    <a:srgbClr val="3333CC"/>
                  </a:solidFill>
                  <a:latin typeface="Times New Roman" pitchFamily="18" charset="0"/>
                </a:rPr>
                <a:t>Molecular</a:t>
              </a:r>
            </a:p>
            <a:p>
              <a:pPr hangingPunct="1"/>
              <a:r>
                <a:rPr lang="en-GB" altLang="es-ES" sz="2400">
                  <a:solidFill>
                    <a:srgbClr val="3333CC"/>
                  </a:solidFill>
                  <a:latin typeface="Times New Roman" pitchFamily="18" charset="0"/>
                </a:rPr>
                <a:t>      biology</a:t>
              </a:r>
            </a:p>
          </p:txBody>
        </p:sp>
        <p:sp>
          <p:nvSpPr>
            <p:cNvPr id="14349" name="Text Box 55"/>
            <p:cNvSpPr txBox="1">
              <a:spLocks noChangeArrowheads="1"/>
            </p:cNvSpPr>
            <p:nvPr/>
          </p:nvSpPr>
          <p:spPr bwMode="auto">
            <a:xfrm>
              <a:off x="4008" y="3168"/>
              <a:ext cx="926" cy="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hangingPunct="1"/>
              <a:r>
                <a:rPr lang="en-GB" altLang="es-ES" sz="2400">
                  <a:solidFill>
                    <a:srgbClr val="3333CC"/>
                  </a:solidFill>
                  <a:latin typeface="Times New Roman" pitchFamily="18" charset="0"/>
                </a:rPr>
                <a:t>Medicine</a:t>
              </a:r>
            </a:p>
          </p:txBody>
        </p:sp>
        <p:sp>
          <p:nvSpPr>
            <p:cNvPr id="14350" name="Oval 56"/>
            <p:cNvSpPr>
              <a:spLocks noChangeArrowheads="1"/>
            </p:cNvSpPr>
            <p:nvPr/>
          </p:nvSpPr>
          <p:spPr bwMode="auto">
            <a:xfrm rot="5392147">
              <a:off x="1584" y="1248"/>
              <a:ext cx="2640" cy="158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altLang="es-ES"/>
            </a:p>
          </p:txBody>
        </p:sp>
        <p:sp>
          <p:nvSpPr>
            <p:cNvPr id="14351" name="Text Box 57"/>
            <p:cNvSpPr txBox="1">
              <a:spLocks noChangeArrowheads="1"/>
            </p:cNvSpPr>
            <p:nvPr/>
          </p:nvSpPr>
          <p:spPr bwMode="auto">
            <a:xfrm>
              <a:off x="2448" y="912"/>
              <a:ext cx="1008" cy="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hangingPunct="1"/>
              <a:r>
                <a:rPr lang="en-GB" altLang="es-ES" sz="2400">
                  <a:solidFill>
                    <a:srgbClr val="3333CC"/>
                  </a:solidFill>
                  <a:latin typeface="Times New Roman" pitchFamily="18" charset="0"/>
                </a:rPr>
                <a:t>Chemistry</a:t>
              </a:r>
            </a:p>
          </p:txBody>
        </p:sp>
        <p:sp>
          <p:nvSpPr>
            <p:cNvPr id="14352" name="Text Box 58"/>
            <p:cNvSpPr txBox="1">
              <a:spLocks noChangeArrowheads="1"/>
            </p:cNvSpPr>
            <p:nvPr/>
          </p:nvSpPr>
          <p:spPr bwMode="auto">
            <a:xfrm>
              <a:off x="2561" y="3744"/>
              <a:ext cx="775" cy="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hangingPunct="1"/>
              <a:r>
                <a:rPr lang="en-GB" altLang="es-ES" sz="2400">
                  <a:solidFill>
                    <a:srgbClr val="3333CC"/>
                  </a:solidFill>
                  <a:latin typeface="Times New Roman" pitchFamily="18" charset="0"/>
                </a:rPr>
                <a:t>Physics</a:t>
              </a:r>
            </a:p>
          </p:txBody>
        </p:sp>
        <p:sp>
          <p:nvSpPr>
            <p:cNvPr id="14353" name="AutoShape 59"/>
            <p:cNvSpPr>
              <a:spLocks noChangeArrowheads="1"/>
            </p:cNvSpPr>
            <p:nvPr/>
          </p:nvSpPr>
          <p:spPr bwMode="auto">
            <a:xfrm>
              <a:off x="1632" y="1200"/>
              <a:ext cx="2592" cy="2544"/>
            </a:xfrm>
            <a:prstGeom prst="hexagon">
              <a:avLst>
                <a:gd name="adj" fmla="val 25472"/>
                <a:gd name="vf" fmla="val 115470"/>
              </a:avLst>
            </a:prstGeom>
            <a:solidFill>
              <a:srgbClr val="0096C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 altLang="es-ES" sz="2400"/>
            </a:p>
          </p:txBody>
        </p:sp>
        <p:sp>
          <p:nvSpPr>
            <p:cNvPr id="14354" name="Text Box 60"/>
            <p:cNvSpPr txBox="1">
              <a:spLocks noChangeArrowheads="1"/>
            </p:cNvSpPr>
            <p:nvPr/>
          </p:nvSpPr>
          <p:spPr bwMode="auto">
            <a:xfrm>
              <a:off x="2111" y="2235"/>
              <a:ext cx="1806" cy="4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hangingPunct="1"/>
              <a:r>
                <a:rPr lang="en-GB" altLang="es-ES" sz="3200" i="1">
                  <a:solidFill>
                    <a:srgbClr val="FF0000"/>
                  </a:solidFill>
                  <a:latin typeface="Times New Roman" pitchFamily="18" charset="0"/>
                </a:rPr>
                <a:t>Bioinformatics</a:t>
              </a:r>
            </a:p>
          </p:txBody>
        </p:sp>
      </p:grpSp>
      <p:sp>
        <p:nvSpPr>
          <p:cNvPr id="14341" name="1 CuadroTexto"/>
          <p:cNvSpPr txBox="1">
            <a:spLocks noChangeArrowheads="1"/>
          </p:cNvSpPr>
          <p:nvPr/>
        </p:nvSpPr>
        <p:spPr bwMode="auto">
          <a:xfrm>
            <a:off x="9504363" y="6497638"/>
            <a:ext cx="355600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ts val="600"/>
              </a:spcBef>
            </a:pPr>
            <a:fld id="{914DF795-CB93-4BE4-A86B-3D84027AAECD}" type="slidenum">
              <a:rPr lang="es-ES" altLang="es-ES" sz="1200" b="1">
                <a:solidFill>
                  <a:schemeClr val="bg1"/>
                </a:solidFill>
              </a:rPr>
              <a:pPr>
                <a:spcBef>
                  <a:spcPts val="600"/>
                </a:spcBef>
              </a:pPr>
              <a:t>19</a:t>
            </a:fld>
            <a:endParaRPr lang="es-ES" altLang="es-ES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495300" y="274638"/>
            <a:ext cx="8915400" cy="792162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s-ES"/>
              <a:t>Genes are made of DNA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650" y="1143000"/>
            <a:ext cx="3611563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7300" y="1295400"/>
            <a:ext cx="5943600" cy="346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3"/>
          <p:cNvSpPr>
            <a:spLocks noChangeArrowheads="1"/>
          </p:cNvSpPr>
          <p:nvPr/>
        </p:nvSpPr>
        <p:spPr bwMode="auto">
          <a:xfrm>
            <a:off x="309563" y="285750"/>
            <a:ext cx="9251950" cy="455613"/>
          </a:xfrm>
          <a:custGeom>
            <a:avLst/>
            <a:gdLst>
              <a:gd name="T0" fmla="*/ 208761226 w 5927725"/>
              <a:gd name="T1" fmla="*/ 227807 h 455613"/>
              <a:gd name="T2" fmla="*/ 104380627 w 5927725"/>
              <a:gd name="T3" fmla="*/ 455613 h 455613"/>
              <a:gd name="T4" fmla="*/ 0 w 5927725"/>
              <a:gd name="T5" fmla="*/ 227807 h 455613"/>
              <a:gd name="T6" fmla="*/ 104380627 w 5927725"/>
              <a:gd name="T7" fmla="*/ 0 h 45561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5927725"/>
              <a:gd name="T13" fmla="*/ 0 h 455613"/>
              <a:gd name="T14" fmla="*/ 5927725 w 5927725"/>
              <a:gd name="T15" fmla="*/ 455613 h 455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27725" h="455613">
                <a:moveTo>
                  <a:pt x="0" y="0"/>
                </a:moveTo>
                <a:lnTo>
                  <a:pt x="16469" y="0"/>
                </a:lnTo>
                <a:lnTo>
                  <a:pt x="16469" y="1267"/>
                </a:lnTo>
                <a:lnTo>
                  <a:pt x="0" y="1267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r>
              <a:rPr lang="es-ES" altLang="es-ES" sz="2400" b="1" u="none" dirty="0">
                <a:solidFill>
                  <a:srgbClr val="6E32A0"/>
                </a:solidFill>
                <a:latin typeface="Calibri" charset="0"/>
              </a:rPr>
              <a:t>THE SCOPES OF BIOINFORMATICS</a:t>
            </a:r>
          </a:p>
        </p:txBody>
      </p:sp>
      <p:sp>
        <p:nvSpPr>
          <p:cNvPr id="15363" name="1 CuadroTexto"/>
          <p:cNvSpPr txBox="1">
            <a:spLocks noChangeArrowheads="1"/>
          </p:cNvSpPr>
          <p:nvPr/>
        </p:nvSpPr>
        <p:spPr bwMode="auto">
          <a:xfrm>
            <a:off x="0" y="334963"/>
            <a:ext cx="307975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endParaRPr lang="es-ES" altLang="es-ES" sz="1400" b="1">
              <a:solidFill>
                <a:schemeClr val="bg1"/>
              </a:solidFill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457200" y="1268413"/>
            <a:ext cx="8229600" cy="485775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s-ES" u="none" dirty="0" smtClean="0"/>
              <a:t>Information organization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es-ES" u="none" dirty="0" smtClean="0"/>
              <a:t>Databanks and databases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es-ES" u="none" dirty="0" smtClean="0"/>
              <a:t>Algorithms and exploitation tools</a:t>
            </a:r>
          </a:p>
          <a:p>
            <a:pPr marL="457200" lvl="1" indent="0" eaLnBrk="1" fontAlgn="auto" hangingPunct="1">
              <a:spcAft>
                <a:spcPts val="0"/>
              </a:spcAft>
              <a:defRPr/>
            </a:pPr>
            <a:endParaRPr lang="en-US" altLang="es-ES" u="none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s-ES" u="none" dirty="0" smtClean="0"/>
              <a:t>Analysis and interpretation of experimental results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es-ES" u="none" dirty="0" smtClean="0"/>
              <a:t>Genome analysis and sequencing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es-ES" u="none" dirty="0" smtClean="0"/>
              <a:t>Comparative genomics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es-ES" u="none" dirty="0" smtClean="0"/>
              <a:t>Gene expression and transcription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es-ES" u="none" dirty="0" smtClean="0"/>
              <a:t>Proteomics, protein-protein interaction</a:t>
            </a:r>
          </a:p>
          <a:p>
            <a:pPr marL="457200" lvl="1" indent="0" eaLnBrk="1" fontAlgn="auto" hangingPunct="1">
              <a:spcAft>
                <a:spcPts val="0"/>
              </a:spcAft>
              <a:defRPr/>
            </a:pPr>
            <a:endParaRPr lang="en-US" altLang="es-ES" u="none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s-ES" u="none" dirty="0" smtClean="0"/>
              <a:t>Systems biology modeling</a:t>
            </a:r>
          </a:p>
        </p:txBody>
      </p:sp>
      <p:sp>
        <p:nvSpPr>
          <p:cNvPr id="15365" name="1 CuadroTexto"/>
          <p:cNvSpPr txBox="1">
            <a:spLocks noChangeArrowheads="1"/>
          </p:cNvSpPr>
          <p:nvPr/>
        </p:nvSpPr>
        <p:spPr bwMode="auto">
          <a:xfrm>
            <a:off x="9504363" y="6497638"/>
            <a:ext cx="355600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ts val="600"/>
              </a:spcBef>
            </a:pPr>
            <a:fld id="{53C85EBA-AF15-4E1A-9C08-4B5CCE6AB826}" type="slidenum">
              <a:rPr lang="es-ES" altLang="es-ES" sz="1200" b="1">
                <a:solidFill>
                  <a:schemeClr val="bg1"/>
                </a:solidFill>
              </a:rPr>
              <a:pPr>
                <a:spcBef>
                  <a:spcPts val="600"/>
                </a:spcBef>
              </a:pPr>
              <a:t>20</a:t>
            </a:fld>
            <a:endParaRPr lang="es-ES" altLang="es-ES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3"/>
          <p:cNvSpPr>
            <a:spLocks noChangeArrowheads="1"/>
          </p:cNvSpPr>
          <p:nvPr/>
        </p:nvSpPr>
        <p:spPr bwMode="auto">
          <a:xfrm>
            <a:off x="309563" y="285750"/>
            <a:ext cx="9251950" cy="455613"/>
          </a:xfrm>
          <a:custGeom>
            <a:avLst/>
            <a:gdLst>
              <a:gd name="T0" fmla="*/ 208761226 w 5927725"/>
              <a:gd name="T1" fmla="*/ 227807 h 455613"/>
              <a:gd name="T2" fmla="*/ 104380627 w 5927725"/>
              <a:gd name="T3" fmla="*/ 455613 h 455613"/>
              <a:gd name="T4" fmla="*/ 0 w 5927725"/>
              <a:gd name="T5" fmla="*/ 227807 h 455613"/>
              <a:gd name="T6" fmla="*/ 104380627 w 5927725"/>
              <a:gd name="T7" fmla="*/ 0 h 45561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5927725"/>
              <a:gd name="T13" fmla="*/ 0 h 455613"/>
              <a:gd name="T14" fmla="*/ 5927725 w 5927725"/>
              <a:gd name="T15" fmla="*/ 455613 h 455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27725" h="455613">
                <a:moveTo>
                  <a:pt x="0" y="0"/>
                </a:moveTo>
                <a:lnTo>
                  <a:pt x="16469" y="0"/>
                </a:lnTo>
                <a:lnTo>
                  <a:pt x="16469" y="1267"/>
                </a:lnTo>
                <a:lnTo>
                  <a:pt x="0" y="1267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r>
              <a:rPr lang="es-ES" altLang="es-ES" sz="2400" b="1" u="none" dirty="0">
                <a:solidFill>
                  <a:srgbClr val="6E32A0"/>
                </a:solidFill>
                <a:latin typeface="Calibri" charset="0"/>
              </a:rPr>
              <a:t>INFORMATION ORGANIZATION</a:t>
            </a:r>
          </a:p>
        </p:txBody>
      </p:sp>
      <p:sp>
        <p:nvSpPr>
          <p:cNvPr id="16387" name="1 CuadroTexto"/>
          <p:cNvSpPr txBox="1">
            <a:spLocks noChangeArrowheads="1"/>
          </p:cNvSpPr>
          <p:nvPr/>
        </p:nvSpPr>
        <p:spPr bwMode="auto">
          <a:xfrm>
            <a:off x="0" y="334963"/>
            <a:ext cx="307975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endParaRPr lang="es-ES" altLang="es-ES" sz="1400" b="1">
              <a:solidFill>
                <a:schemeClr val="bg1"/>
              </a:solidFill>
            </a:endParaRPr>
          </a:p>
        </p:txBody>
      </p:sp>
      <p:pic>
        <p:nvPicPr>
          <p:cNvPr id="16388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995363"/>
            <a:ext cx="3810000" cy="52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59325" y="995363"/>
            <a:ext cx="4514850" cy="52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0" name="1 CuadroTexto"/>
          <p:cNvSpPr txBox="1">
            <a:spLocks noChangeArrowheads="1"/>
          </p:cNvSpPr>
          <p:nvPr/>
        </p:nvSpPr>
        <p:spPr bwMode="auto">
          <a:xfrm>
            <a:off x="9504363" y="6497638"/>
            <a:ext cx="355600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ts val="600"/>
              </a:spcBef>
            </a:pPr>
            <a:fld id="{DF4827E9-C495-45B9-88A7-134FD45994DE}" type="slidenum">
              <a:rPr lang="es-ES" altLang="es-ES" sz="1200" b="1">
                <a:solidFill>
                  <a:schemeClr val="bg1"/>
                </a:solidFill>
              </a:rPr>
              <a:pPr>
                <a:spcBef>
                  <a:spcPts val="600"/>
                </a:spcBef>
              </a:pPr>
              <a:t>21</a:t>
            </a:fld>
            <a:endParaRPr lang="es-ES" altLang="es-ES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taverna.org.uk/pages/wp-content/uploads/2011/03/BioinformaticsResourc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472" y="231588"/>
            <a:ext cx="9177114" cy="60057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3"/>
          <p:cNvSpPr>
            <a:spLocks noChangeArrowheads="1"/>
          </p:cNvSpPr>
          <p:nvPr/>
        </p:nvSpPr>
        <p:spPr bwMode="auto">
          <a:xfrm>
            <a:off x="309563" y="285750"/>
            <a:ext cx="9251950" cy="455613"/>
          </a:xfrm>
          <a:custGeom>
            <a:avLst/>
            <a:gdLst>
              <a:gd name="T0" fmla="*/ 208761226 w 5927725"/>
              <a:gd name="T1" fmla="*/ 227807 h 455613"/>
              <a:gd name="T2" fmla="*/ 104380627 w 5927725"/>
              <a:gd name="T3" fmla="*/ 455613 h 455613"/>
              <a:gd name="T4" fmla="*/ 0 w 5927725"/>
              <a:gd name="T5" fmla="*/ 227807 h 455613"/>
              <a:gd name="T6" fmla="*/ 104380627 w 5927725"/>
              <a:gd name="T7" fmla="*/ 0 h 45561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5927725"/>
              <a:gd name="T13" fmla="*/ 0 h 455613"/>
              <a:gd name="T14" fmla="*/ 5927725 w 5927725"/>
              <a:gd name="T15" fmla="*/ 455613 h 455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27725" h="455613">
                <a:moveTo>
                  <a:pt x="0" y="0"/>
                </a:moveTo>
                <a:lnTo>
                  <a:pt x="16469" y="0"/>
                </a:lnTo>
                <a:lnTo>
                  <a:pt x="16469" y="1267"/>
                </a:lnTo>
                <a:lnTo>
                  <a:pt x="0" y="1267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r>
              <a:rPr lang="es-ES" altLang="es-ES" sz="2400" b="1" u="none" dirty="0">
                <a:solidFill>
                  <a:srgbClr val="6E32A0"/>
                </a:solidFill>
                <a:latin typeface="Calibri" charset="0"/>
              </a:rPr>
              <a:t>ANALYSIS AND INTERPRETATION</a:t>
            </a:r>
          </a:p>
        </p:txBody>
      </p:sp>
      <p:sp>
        <p:nvSpPr>
          <p:cNvPr id="17411" name="1 CuadroTexto"/>
          <p:cNvSpPr txBox="1">
            <a:spLocks noChangeArrowheads="1"/>
          </p:cNvSpPr>
          <p:nvPr/>
        </p:nvSpPr>
        <p:spPr bwMode="auto">
          <a:xfrm>
            <a:off x="0" y="334963"/>
            <a:ext cx="307975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endParaRPr lang="es-ES" altLang="es-ES" sz="1400" b="1">
              <a:solidFill>
                <a:schemeClr val="bg1"/>
              </a:solidFill>
            </a:endParaRPr>
          </a:p>
        </p:txBody>
      </p:sp>
      <p:pic>
        <p:nvPicPr>
          <p:cNvPr id="17412" name="Picture 8" descr="j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82713" y="1371600"/>
            <a:ext cx="241617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</p:pic>
      <p:pic>
        <p:nvPicPr>
          <p:cNvPr id="17413" name="Picture 26" descr="genomicportraits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6413" y="4008438"/>
            <a:ext cx="1933575" cy="2228850"/>
          </a:xfrm>
          <a:prstGeom prst="rect">
            <a:avLst/>
          </a:prstGeom>
          <a:noFill/>
          <a:ln w="38100" cmpd="dbl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7414" name="Picture 27" descr="8307cover_open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62050" y="3929063"/>
            <a:ext cx="28575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7415" name="Object 16"/>
          <p:cNvGraphicFramePr>
            <a:graphicFrameLocks noChangeAspect="1"/>
          </p:cNvGraphicFramePr>
          <p:nvPr/>
        </p:nvGraphicFramePr>
        <p:xfrm>
          <a:off x="4572000" y="1295400"/>
          <a:ext cx="2422525" cy="1244600"/>
        </p:xfrm>
        <a:graphic>
          <a:graphicData uri="http://schemas.openxmlformats.org/presentationml/2006/ole">
            <p:oleObj spid="_x0000_s32770" name="CorelPhotoPaint.Image.9" r:id="rId7" imgW="3733333" imgH="2120635" progId="CorelPhotoPaint.Image.9">
              <p:embed/>
            </p:oleObj>
          </a:graphicData>
        </a:graphic>
      </p:graphicFrame>
      <p:sp>
        <p:nvSpPr>
          <p:cNvPr id="17416" name="Rectangle 23"/>
          <p:cNvSpPr>
            <a:spLocks noChangeArrowheads="1"/>
          </p:cNvSpPr>
          <p:nvPr/>
        </p:nvSpPr>
        <p:spPr bwMode="auto">
          <a:xfrm>
            <a:off x="5667375" y="3073400"/>
            <a:ext cx="33401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altLang="es-ES" sz="2000"/>
              <a:t>A G G G T T A T G C G C G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5614988" y="2713038"/>
            <a:ext cx="3336925" cy="792162"/>
            <a:chOff x="3566" y="1709"/>
            <a:chExt cx="2102" cy="499"/>
          </a:xfrm>
        </p:grpSpPr>
        <p:sp>
          <p:nvSpPr>
            <p:cNvPr id="17419" name="Text Box 21"/>
            <p:cNvSpPr txBox="1">
              <a:spLocks noChangeArrowheads="1"/>
            </p:cNvSpPr>
            <p:nvPr/>
          </p:nvSpPr>
          <p:spPr bwMode="auto">
            <a:xfrm>
              <a:off x="3566" y="1718"/>
              <a:ext cx="2102" cy="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hangingPunct="1"/>
              <a:r>
                <a:rPr lang="ca-ES" altLang="es-ES" sz="2000"/>
                <a:t> A G A  G T TC T G C T C G</a:t>
              </a:r>
            </a:p>
          </p:txBody>
        </p:sp>
        <p:sp>
          <p:nvSpPr>
            <p:cNvPr id="17420" name="Rectangle 22"/>
            <p:cNvSpPr>
              <a:spLocks noChangeArrowheads="1"/>
            </p:cNvSpPr>
            <p:nvPr/>
          </p:nvSpPr>
          <p:spPr bwMode="auto">
            <a:xfrm>
              <a:off x="3964" y="1709"/>
              <a:ext cx="137" cy="499"/>
            </a:xfrm>
            <a:prstGeom prst="rect">
              <a:avLst/>
            </a:prstGeom>
            <a:solidFill>
              <a:srgbClr val="3B0000">
                <a:alpha val="32156"/>
              </a:srgbClr>
            </a:solidFill>
            <a:ln w="9525">
              <a:solidFill>
                <a:srgbClr val="3B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" altLang="es-ES"/>
            </a:p>
          </p:txBody>
        </p:sp>
        <p:sp>
          <p:nvSpPr>
            <p:cNvPr id="17421" name="Rectangle 24"/>
            <p:cNvSpPr>
              <a:spLocks noChangeArrowheads="1"/>
            </p:cNvSpPr>
            <p:nvPr/>
          </p:nvSpPr>
          <p:spPr bwMode="auto">
            <a:xfrm>
              <a:off x="4530" y="1709"/>
              <a:ext cx="137" cy="499"/>
            </a:xfrm>
            <a:prstGeom prst="rect">
              <a:avLst/>
            </a:prstGeom>
            <a:solidFill>
              <a:srgbClr val="3B0000">
                <a:alpha val="32156"/>
              </a:srgbClr>
            </a:solidFill>
            <a:ln w="9525">
              <a:solidFill>
                <a:srgbClr val="3B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" altLang="es-ES"/>
            </a:p>
          </p:txBody>
        </p:sp>
      </p:grpSp>
      <p:sp>
        <p:nvSpPr>
          <p:cNvPr id="17418" name="1 CuadroTexto"/>
          <p:cNvSpPr txBox="1">
            <a:spLocks noChangeArrowheads="1"/>
          </p:cNvSpPr>
          <p:nvPr/>
        </p:nvSpPr>
        <p:spPr bwMode="auto">
          <a:xfrm>
            <a:off x="9504363" y="6497638"/>
            <a:ext cx="355600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ts val="600"/>
              </a:spcBef>
            </a:pPr>
            <a:fld id="{FF8F44F5-8BEE-4250-82D0-6FD9B97C74FE}" type="slidenum">
              <a:rPr lang="es-ES" altLang="es-ES" sz="1200" b="1">
                <a:solidFill>
                  <a:schemeClr val="bg1"/>
                </a:solidFill>
              </a:rPr>
              <a:pPr>
                <a:spcBef>
                  <a:spcPts val="600"/>
                </a:spcBef>
              </a:pPr>
              <a:t>23</a:t>
            </a:fld>
            <a:endParaRPr lang="es-ES" altLang="es-ES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3"/>
          <p:cNvSpPr>
            <a:spLocks noChangeArrowheads="1"/>
          </p:cNvSpPr>
          <p:nvPr/>
        </p:nvSpPr>
        <p:spPr bwMode="auto">
          <a:xfrm>
            <a:off x="309563" y="285750"/>
            <a:ext cx="9251950" cy="455613"/>
          </a:xfrm>
          <a:custGeom>
            <a:avLst/>
            <a:gdLst>
              <a:gd name="T0" fmla="*/ 208761226 w 5927725"/>
              <a:gd name="T1" fmla="*/ 227807 h 455613"/>
              <a:gd name="T2" fmla="*/ 104380627 w 5927725"/>
              <a:gd name="T3" fmla="*/ 455613 h 455613"/>
              <a:gd name="T4" fmla="*/ 0 w 5927725"/>
              <a:gd name="T5" fmla="*/ 227807 h 455613"/>
              <a:gd name="T6" fmla="*/ 104380627 w 5927725"/>
              <a:gd name="T7" fmla="*/ 0 h 45561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5927725"/>
              <a:gd name="T13" fmla="*/ 0 h 455613"/>
              <a:gd name="T14" fmla="*/ 5927725 w 5927725"/>
              <a:gd name="T15" fmla="*/ 455613 h 455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27725" h="455613">
                <a:moveTo>
                  <a:pt x="0" y="0"/>
                </a:moveTo>
                <a:lnTo>
                  <a:pt x="16469" y="0"/>
                </a:lnTo>
                <a:lnTo>
                  <a:pt x="16469" y="1267"/>
                </a:lnTo>
                <a:lnTo>
                  <a:pt x="0" y="1267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r>
              <a:rPr lang="es-ES" altLang="es-ES" sz="2400" b="1" u="none" dirty="0">
                <a:solidFill>
                  <a:srgbClr val="6E32A0"/>
                </a:solidFill>
                <a:latin typeface="Calibri" charset="0"/>
              </a:rPr>
              <a:t>SYSTEMS BIOLOGY MODELING</a:t>
            </a:r>
          </a:p>
        </p:txBody>
      </p:sp>
      <p:sp>
        <p:nvSpPr>
          <p:cNvPr id="18435" name="1 CuadroTexto"/>
          <p:cNvSpPr txBox="1">
            <a:spLocks noChangeArrowheads="1"/>
          </p:cNvSpPr>
          <p:nvPr/>
        </p:nvSpPr>
        <p:spPr bwMode="auto">
          <a:xfrm>
            <a:off x="0" y="334963"/>
            <a:ext cx="307975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endParaRPr lang="es-ES" altLang="es-ES" sz="1400" b="1">
              <a:solidFill>
                <a:schemeClr val="bg1"/>
              </a:solidFill>
            </a:endParaRPr>
          </a:p>
        </p:txBody>
      </p:sp>
      <p:pic>
        <p:nvPicPr>
          <p:cNvPr id="18436" name="Picture 12" descr="e-cell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47863" y="1822450"/>
            <a:ext cx="1862137" cy="117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13" descr="eanim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1447800"/>
            <a:ext cx="827088" cy="82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14" descr="metabolismo"/>
          <p:cNvPicPr>
            <a:picLocks noChangeAspect="1" noChangeArrowheads="1"/>
          </p:cNvPicPr>
          <p:nvPr/>
        </p:nvPicPr>
        <p:blipFill>
          <a:blip r:embed="rId6" cstate="print"/>
          <a:srcRect l="906" t="989" r="38309" b="33630"/>
          <a:stretch>
            <a:fillRect/>
          </a:stretch>
        </p:blipFill>
        <p:spPr bwMode="auto">
          <a:xfrm>
            <a:off x="1295400" y="3276600"/>
            <a:ext cx="221138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15" descr="www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33800" y="2133600"/>
            <a:ext cx="5089525" cy="3698875"/>
          </a:xfrm>
          <a:prstGeom prst="rect">
            <a:avLst/>
          </a:prstGeom>
          <a:solidFill>
            <a:srgbClr val="FFFFCC">
              <a:alpha val="50195"/>
            </a:srgbClr>
          </a:solidFill>
          <a:ln w="9525">
            <a:noFill/>
            <a:miter lim="800000"/>
            <a:headEnd/>
            <a:tailEnd/>
          </a:ln>
        </p:spPr>
      </p:pic>
      <p:sp>
        <p:nvSpPr>
          <p:cNvPr id="18440" name="1 CuadroTexto"/>
          <p:cNvSpPr txBox="1">
            <a:spLocks noChangeArrowheads="1"/>
          </p:cNvSpPr>
          <p:nvPr/>
        </p:nvSpPr>
        <p:spPr bwMode="auto">
          <a:xfrm>
            <a:off x="9504363" y="6497638"/>
            <a:ext cx="355600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ts val="600"/>
              </a:spcBef>
            </a:pPr>
            <a:fld id="{B382D8B6-5F7B-43D4-9B8B-C7FBDD5B5E42}" type="slidenum">
              <a:rPr lang="es-ES" altLang="es-ES" sz="1200" b="1">
                <a:solidFill>
                  <a:schemeClr val="bg1"/>
                </a:solidFill>
              </a:rPr>
              <a:pPr>
                <a:spcBef>
                  <a:spcPts val="600"/>
                </a:spcBef>
              </a:pPr>
              <a:t>24</a:t>
            </a:fld>
            <a:endParaRPr lang="es-ES" altLang="es-ES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3"/>
          <p:cNvSpPr>
            <a:spLocks noChangeArrowheads="1"/>
          </p:cNvSpPr>
          <p:nvPr/>
        </p:nvSpPr>
        <p:spPr bwMode="auto">
          <a:xfrm>
            <a:off x="309563" y="285750"/>
            <a:ext cx="9251950" cy="455613"/>
          </a:xfrm>
          <a:custGeom>
            <a:avLst/>
            <a:gdLst>
              <a:gd name="T0" fmla="*/ 208761226 w 5927725"/>
              <a:gd name="T1" fmla="*/ 227807 h 455613"/>
              <a:gd name="T2" fmla="*/ 104380627 w 5927725"/>
              <a:gd name="T3" fmla="*/ 455613 h 455613"/>
              <a:gd name="T4" fmla="*/ 0 w 5927725"/>
              <a:gd name="T5" fmla="*/ 227807 h 455613"/>
              <a:gd name="T6" fmla="*/ 104380627 w 5927725"/>
              <a:gd name="T7" fmla="*/ 0 h 45561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5927725"/>
              <a:gd name="T13" fmla="*/ 0 h 455613"/>
              <a:gd name="T14" fmla="*/ 5927725 w 5927725"/>
              <a:gd name="T15" fmla="*/ 455613 h 455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27725" h="455613">
                <a:moveTo>
                  <a:pt x="0" y="0"/>
                </a:moveTo>
                <a:lnTo>
                  <a:pt x="16469" y="0"/>
                </a:lnTo>
                <a:lnTo>
                  <a:pt x="16469" y="1267"/>
                </a:lnTo>
                <a:lnTo>
                  <a:pt x="0" y="1267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r>
              <a:rPr lang="es-ES" altLang="es-ES" sz="2400" b="1" u="none" dirty="0">
                <a:solidFill>
                  <a:srgbClr val="6E32A0"/>
                </a:solidFill>
                <a:latin typeface="Calibri" charset="0"/>
              </a:rPr>
              <a:t>INTEGRATIVE BIOINFORMATICS</a:t>
            </a:r>
          </a:p>
        </p:txBody>
      </p:sp>
      <p:sp>
        <p:nvSpPr>
          <p:cNvPr id="19459" name="1 CuadroTexto"/>
          <p:cNvSpPr txBox="1">
            <a:spLocks noChangeArrowheads="1"/>
          </p:cNvSpPr>
          <p:nvPr/>
        </p:nvSpPr>
        <p:spPr bwMode="auto">
          <a:xfrm>
            <a:off x="0" y="334963"/>
            <a:ext cx="307975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endParaRPr lang="es-ES" altLang="es-ES" sz="1400" b="1">
              <a:solidFill>
                <a:schemeClr val="bg1"/>
              </a:solidFill>
            </a:endParaRPr>
          </a:p>
        </p:txBody>
      </p:sp>
      <p:pic>
        <p:nvPicPr>
          <p:cNvPr id="19460" name="Picture 3" descr="pro_function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0750" y="1076325"/>
            <a:ext cx="7654925" cy="502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1 CuadroTexto"/>
          <p:cNvSpPr txBox="1">
            <a:spLocks noChangeArrowheads="1"/>
          </p:cNvSpPr>
          <p:nvPr/>
        </p:nvSpPr>
        <p:spPr bwMode="auto">
          <a:xfrm>
            <a:off x="9504363" y="6497638"/>
            <a:ext cx="355600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ts val="600"/>
              </a:spcBef>
            </a:pPr>
            <a:fld id="{4ABD6E69-FE88-466F-BFA8-227B3BEF1045}" type="slidenum">
              <a:rPr lang="es-ES" altLang="es-ES" sz="1200" b="1">
                <a:solidFill>
                  <a:schemeClr val="bg1"/>
                </a:solidFill>
              </a:rPr>
              <a:pPr>
                <a:spcBef>
                  <a:spcPts val="600"/>
                </a:spcBef>
              </a:pPr>
              <a:t>25</a:t>
            </a:fld>
            <a:endParaRPr lang="es-ES" altLang="es-ES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309563" y="285750"/>
            <a:ext cx="9251950" cy="455613"/>
          </a:xfrm>
          <a:custGeom>
            <a:avLst/>
            <a:gdLst>
              <a:gd name="T0" fmla="*/ 208761226 w 5927725"/>
              <a:gd name="T1" fmla="*/ 227807 h 455613"/>
              <a:gd name="T2" fmla="*/ 104380627 w 5927725"/>
              <a:gd name="T3" fmla="*/ 455613 h 455613"/>
              <a:gd name="T4" fmla="*/ 0 w 5927725"/>
              <a:gd name="T5" fmla="*/ 227807 h 455613"/>
              <a:gd name="T6" fmla="*/ 104380627 w 5927725"/>
              <a:gd name="T7" fmla="*/ 0 h 45561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5927725"/>
              <a:gd name="T13" fmla="*/ 0 h 455613"/>
              <a:gd name="T14" fmla="*/ 5927725 w 5927725"/>
              <a:gd name="T15" fmla="*/ 455613 h 455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27725" h="455613">
                <a:moveTo>
                  <a:pt x="0" y="0"/>
                </a:moveTo>
                <a:lnTo>
                  <a:pt x="16469" y="0"/>
                </a:lnTo>
                <a:lnTo>
                  <a:pt x="16469" y="1267"/>
                </a:lnTo>
                <a:lnTo>
                  <a:pt x="0" y="1267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r>
              <a:rPr lang="es-ES" altLang="es-ES" sz="2400" b="1" u="none" dirty="0">
                <a:solidFill>
                  <a:srgbClr val="6E32A0"/>
                </a:solidFill>
                <a:latin typeface="Calibri" charset="0"/>
              </a:rPr>
              <a:t>IN SUMMARY…</a:t>
            </a:r>
          </a:p>
        </p:txBody>
      </p:sp>
      <p:sp>
        <p:nvSpPr>
          <p:cNvPr id="20483" name="1 CuadroTexto"/>
          <p:cNvSpPr txBox="1">
            <a:spLocks noChangeArrowheads="1"/>
          </p:cNvSpPr>
          <p:nvPr/>
        </p:nvSpPr>
        <p:spPr bwMode="auto">
          <a:xfrm>
            <a:off x="0" y="334963"/>
            <a:ext cx="307975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endParaRPr lang="es-ES" altLang="es-ES" sz="1400" b="1">
              <a:solidFill>
                <a:schemeClr val="bg1"/>
              </a:solidFill>
            </a:endParaRPr>
          </a:p>
        </p:txBody>
      </p:sp>
      <p:sp>
        <p:nvSpPr>
          <p:cNvPr id="20484" name="AutoShape 7"/>
          <p:cNvSpPr>
            <a:spLocks noChangeArrowheads="1"/>
          </p:cNvSpPr>
          <p:nvPr/>
        </p:nvSpPr>
        <p:spPr bwMode="auto">
          <a:xfrm>
            <a:off x="830263" y="1714500"/>
            <a:ext cx="2520950" cy="2232025"/>
          </a:xfrm>
          <a:prstGeom prst="cube">
            <a:avLst>
              <a:gd name="adj" fmla="val 3352"/>
            </a:avLst>
          </a:prstGeom>
          <a:solidFill>
            <a:srgbClr val="FFFFFF"/>
          </a:solidFill>
          <a:ln w="12700">
            <a:solidFill>
              <a:srgbClr val="663300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es-ES" altLang="es-ES"/>
          </a:p>
        </p:txBody>
      </p:sp>
      <p:sp>
        <p:nvSpPr>
          <p:cNvPr id="20485" name="Text Box 9"/>
          <p:cNvSpPr txBox="1">
            <a:spLocks noChangeArrowheads="1"/>
          </p:cNvSpPr>
          <p:nvPr/>
        </p:nvSpPr>
        <p:spPr bwMode="auto">
          <a:xfrm>
            <a:off x="1406525" y="4165600"/>
            <a:ext cx="1098550" cy="377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hangingPunct="1"/>
            <a:r>
              <a:rPr lang="es-ES" altLang="es-ES" sz="2000">
                <a:solidFill>
                  <a:srgbClr val="254B71"/>
                </a:solidFill>
              </a:rPr>
              <a:t>Data</a:t>
            </a:r>
          </a:p>
        </p:txBody>
      </p:sp>
      <p:sp>
        <p:nvSpPr>
          <p:cNvPr id="20486" name="Text Box 10"/>
          <p:cNvSpPr txBox="1">
            <a:spLocks noChangeArrowheads="1"/>
          </p:cNvSpPr>
          <p:nvPr/>
        </p:nvSpPr>
        <p:spPr bwMode="auto">
          <a:xfrm>
            <a:off x="6537325" y="4165600"/>
            <a:ext cx="2303463" cy="377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hangingPunct="1"/>
            <a:r>
              <a:rPr lang="en-US" altLang="es-ES" sz="2000">
                <a:solidFill>
                  <a:srgbClr val="254B71"/>
                </a:solidFill>
              </a:rPr>
              <a:t>Knowledge</a:t>
            </a:r>
          </a:p>
        </p:txBody>
      </p:sp>
      <p:sp>
        <p:nvSpPr>
          <p:cNvPr id="20487" name="Text Box 11"/>
          <p:cNvSpPr txBox="1">
            <a:spLocks noChangeArrowheads="1"/>
          </p:cNvSpPr>
          <p:nvPr/>
        </p:nvSpPr>
        <p:spPr bwMode="auto">
          <a:xfrm>
            <a:off x="3729038" y="4014788"/>
            <a:ext cx="2519362" cy="6651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hangingPunct="1"/>
            <a:r>
              <a:rPr lang="en-US" altLang="es-ES" sz="2000">
                <a:solidFill>
                  <a:srgbClr val="254B71"/>
                </a:solidFill>
              </a:rPr>
              <a:t>Bioinformatics tools and resources</a:t>
            </a:r>
          </a:p>
        </p:txBody>
      </p:sp>
      <p:pic>
        <p:nvPicPr>
          <p:cNvPr id="13" name="Picture 12" descr="gear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29038" y="1676400"/>
            <a:ext cx="2376487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secDNA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" y="1700213"/>
            <a:ext cx="2881313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6465888" y="1781175"/>
          <a:ext cx="2447925" cy="2160588"/>
        </p:xfrm>
        <a:graphic>
          <a:graphicData uri="http://schemas.openxmlformats.org/presentationml/2006/ole">
            <p:oleObj spid="_x0000_s33794" name="CorelPhotoPaint.Image.9" r:id="rId6" imgW="2425397" imgH="2222222" progId="CorelPhotoPaint.Image.9">
              <p:embed/>
            </p:oleObj>
          </a:graphicData>
        </a:graphic>
      </p:graphicFrame>
      <p:sp>
        <p:nvSpPr>
          <p:cNvPr id="20491" name="1 CuadroTexto"/>
          <p:cNvSpPr txBox="1">
            <a:spLocks noChangeArrowheads="1"/>
          </p:cNvSpPr>
          <p:nvPr/>
        </p:nvSpPr>
        <p:spPr bwMode="auto">
          <a:xfrm>
            <a:off x="9504363" y="6497638"/>
            <a:ext cx="355600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ts val="600"/>
              </a:spcBef>
            </a:pPr>
            <a:fld id="{6C6E6656-94B7-4308-911F-BC7CB78D1B2F}" type="slidenum">
              <a:rPr lang="es-ES" altLang="es-ES" sz="1200" b="1">
                <a:solidFill>
                  <a:schemeClr val="bg1"/>
                </a:solidFill>
              </a:rPr>
              <a:pPr>
                <a:spcBef>
                  <a:spcPts val="600"/>
                </a:spcBef>
              </a:pPr>
              <a:t>26</a:t>
            </a:fld>
            <a:endParaRPr lang="es-ES" altLang="es-ES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3 -0.01063 C 0.00365 -0.01063 0.00816 -0.00624 0.00816 -0.00069 C 0.00816 0.00486 0.00365 0.01041 -0.00173 0.01041 C -0.00729 0.01041 -0.01163 0.00486 -0.01163 -0.00069 C -0.01163 -0.00624 -0.00729 -0.01063 -0.00173 -0.01063 Z " pathEditMode="relative" rAng="0" ptsTypes="fffff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 txBox="1">
            <a:spLocks noChangeArrowheads="1"/>
          </p:cNvSpPr>
          <p:nvPr/>
        </p:nvSpPr>
        <p:spPr bwMode="auto">
          <a:xfrm>
            <a:off x="1352550" y="2130425"/>
            <a:ext cx="7412038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hangingPunct="1"/>
            <a:r>
              <a:rPr lang="en-US" altLang="es-ES" sz="4400" u="none" dirty="0">
                <a:solidFill>
                  <a:srgbClr val="000000"/>
                </a:solidFill>
              </a:rPr>
              <a:t>How does one do bioinformatics?</a:t>
            </a:r>
          </a:p>
        </p:txBody>
      </p:sp>
      <p:sp>
        <p:nvSpPr>
          <p:cNvPr id="21507" name="1 CuadroTexto"/>
          <p:cNvSpPr txBox="1">
            <a:spLocks noChangeArrowheads="1"/>
          </p:cNvSpPr>
          <p:nvPr/>
        </p:nvSpPr>
        <p:spPr bwMode="auto">
          <a:xfrm>
            <a:off x="9504363" y="6497638"/>
            <a:ext cx="355600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ts val="600"/>
              </a:spcBef>
            </a:pPr>
            <a:fld id="{67D2E35E-DBF6-481A-987C-CB3FB66136CC}" type="slidenum">
              <a:rPr lang="es-ES" altLang="es-ES" sz="1200" b="1">
                <a:solidFill>
                  <a:schemeClr val="bg1"/>
                </a:solidFill>
              </a:rPr>
              <a:pPr>
                <a:spcBef>
                  <a:spcPts val="600"/>
                </a:spcBef>
              </a:pPr>
              <a:t>27</a:t>
            </a:fld>
            <a:endParaRPr lang="es-ES" altLang="es-ES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925" y="107950"/>
            <a:ext cx="5329238" cy="667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Rectangle 3"/>
          <p:cNvSpPr>
            <a:spLocks noChangeArrowheads="1"/>
          </p:cNvSpPr>
          <p:nvPr>
            <p:ph type="body" idx="4294967295"/>
          </p:nvPr>
        </p:nvSpPr>
        <p:spPr>
          <a:xfrm>
            <a:off x="6032500" y="260350"/>
            <a:ext cx="3703638" cy="544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indent="0"/>
            <a:r>
              <a:rPr lang="en-US" altLang="es-ES" sz="1800" b="1" smtClean="0">
                <a:solidFill>
                  <a:schemeClr val="tx2"/>
                </a:solidFill>
              </a:rPr>
              <a:t>A typical “bioinformatics user.” </a:t>
            </a:r>
            <a:br>
              <a:rPr lang="en-US" altLang="es-ES" sz="1800" b="1" smtClean="0">
                <a:solidFill>
                  <a:schemeClr val="tx2"/>
                </a:solidFill>
              </a:rPr>
            </a:br>
            <a:endParaRPr lang="en-US" altLang="es-ES" sz="1800" b="1" smtClean="0">
              <a:solidFill>
                <a:schemeClr val="tx2"/>
              </a:solidFill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6969125" y="2060575"/>
            <a:ext cx="2366963" cy="166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963" tIns="42981" rIns="85963" bIns="42981">
            <a:spAutoFit/>
          </a:bodyPr>
          <a:lstStyle/>
          <a:p>
            <a:pPr hangingPunct="1"/>
            <a:r>
              <a:rPr lang="en-US" altLang="es-ES" sz="1100"/>
              <a:t>Welch L, Lewitter F, Schwartz R, Brooksbank C, et al. (2014) Bioinformatics Curriculum Guidelines: Toward a Definition of Core Competencies. PLoS Comput Biol 10(3): e1003496. doi:10.1371/journal.pcbi.1003496</a:t>
            </a:r>
          </a:p>
          <a:p>
            <a:pPr hangingPunct="1"/>
            <a:r>
              <a:rPr lang="en-US" altLang="es-ES" sz="1100">
                <a:hlinkClick r:id="rId3"/>
              </a:rPr>
              <a:t>http://www.ploscompbiol.org/article/info:doi/10.1371/journal.pcbi.1003496</a:t>
            </a:r>
            <a:endParaRPr lang="en-US" altLang="es-ES" sz="110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69125" y="4076700"/>
            <a:ext cx="266382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ChangeArrowheads="1"/>
          </p:cNvSpPr>
          <p:nvPr>
            <p:ph type="body" idx="4294967295"/>
          </p:nvPr>
        </p:nvSpPr>
        <p:spPr>
          <a:xfrm>
            <a:off x="5889625" y="260350"/>
            <a:ext cx="3959225" cy="2857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indent="0"/>
            <a:r>
              <a:rPr lang="en-US" altLang="es-ES" sz="1800" b="1" smtClean="0">
                <a:solidFill>
                  <a:schemeClr val="tx2"/>
                </a:solidFill>
              </a:rPr>
              <a:t>A typical “bioinformatics scientist.”</a:t>
            </a:r>
          </a:p>
        </p:txBody>
      </p:sp>
      <p:sp>
        <p:nvSpPr>
          <p:cNvPr id="23555" name="Text Box 4"/>
          <p:cNvSpPr txBox="1">
            <a:spLocks noChangeArrowheads="1"/>
          </p:cNvSpPr>
          <p:nvPr/>
        </p:nvSpPr>
        <p:spPr bwMode="auto">
          <a:xfrm>
            <a:off x="6969125" y="2060575"/>
            <a:ext cx="2366963" cy="166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963" tIns="42981" rIns="85963" bIns="42981">
            <a:spAutoFit/>
          </a:bodyPr>
          <a:lstStyle/>
          <a:p>
            <a:pPr hangingPunct="1"/>
            <a:r>
              <a:rPr lang="en-US" altLang="es-ES" sz="1100"/>
              <a:t>Welch L, Lewitter F, Schwartz R, Brooksbank C, et al. (2014) Bioinformatics Curriculum Guidelines: Toward a Definition of Core Competencies. PLoS Comput Biol 10(3): e1003496. doi:10.1371/journal.pcbi.1003496</a:t>
            </a:r>
          </a:p>
          <a:p>
            <a:pPr hangingPunct="1"/>
            <a:r>
              <a:rPr lang="en-US" altLang="es-ES" sz="1100">
                <a:hlinkClick r:id="rId2"/>
              </a:rPr>
              <a:t>http://www.ploscompbiol.org/article/info:doi/10.1371/journal.pcbi.1003496</a:t>
            </a:r>
            <a:endParaRPr lang="en-US" altLang="es-ES" sz="1100"/>
          </a:p>
        </p:txBody>
      </p:sp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9125" y="4076700"/>
            <a:ext cx="266382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4488" y="44450"/>
            <a:ext cx="5256212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1343158" y="228600"/>
            <a:ext cx="7737342" cy="762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ca-ES" sz="3300" dirty="0"/>
              <a:t>The </a:t>
            </a:r>
            <a:r>
              <a:rPr lang="ca-ES" sz="3300" dirty="0" smtClean="0"/>
              <a:t>Central Dogma of Molecular </a:t>
            </a:r>
            <a:r>
              <a:rPr lang="ca-ES" sz="3300" dirty="0" err="1" smtClean="0"/>
              <a:t>Biology</a:t>
            </a:r>
            <a:r>
              <a:rPr lang="ca-ES" dirty="0" smtClean="0"/>
              <a:t> </a:t>
            </a:r>
            <a:endParaRPr lang="ca-E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400" y="1295401"/>
            <a:ext cx="2311400" cy="7667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8050" y="4206875"/>
            <a:ext cx="1568450" cy="135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8196" name="Line 4"/>
          <p:cNvSpPr>
            <a:spLocks noChangeShapeType="1"/>
          </p:cNvSpPr>
          <p:nvPr/>
        </p:nvSpPr>
        <p:spPr bwMode="auto">
          <a:xfrm>
            <a:off x="1816100" y="2378075"/>
            <a:ext cx="1720" cy="1295400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410346" y="1463675"/>
            <a:ext cx="1743868" cy="3930651"/>
            <a:chOff x="1983" y="922"/>
            <a:chExt cx="1014" cy="2476"/>
          </a:xfrm>
        </p:grpSpPr>
        <p:sp>
          <p:nvSpPr>
            <p:cNvPr id="8198" name="Line 6"/>
            <p:cNvSpPr>
              <a:spLocks noChangeShapeType="1"/>
            </p:cNvSpPr>
            <p:nvPr/>
          </p:nvSpPr>
          <p:spPr bwMode="auto">
            <a:xfrm>
              <a:off x="2496" y="1690"/>
              <a:ext cx="1" cy="28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199" name="Line 7"/>
            <p:cNvSpPr>
              <a:spLocks noChangeShapeType="1"/>
            </p:cNvSpPr>
            <p:nvPr/>
          </p:nvSpPr>
          <p:spPr bwMode="auto">
            <a:xfrm>
              <a:off x="2496" y="2794"/>
              <a:ext cx="1" cy="24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200" name="Line 8"/>
            <p:cNvSpPr>
              <a:spLocks noChangeShapeType="1"/>
            </p:cNvSpPr>
            <p:nvPr/>
          </p:nvSpPr>
          <p:spPr bwMode="auto">
            <a:xfrm>
              <a:off x="2496" y="1306"/>
              <a:ext cx="1" cy="24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201" name="Line 9"/>
            <p:cNvSpPr>
              <a:spLocks noChangeShapeType="1"/>
            </p:cNvSpPr>
            <p:nvPr/>
          </p:nvSpPr>
          <p:spPr bwMode="auto">
            <a:xfrm>
              <a:off x="2496" y="2410"/>
              <a:ext cx="1" cy="192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202" name="Text Box 10"/>
            <p:cNvSpPr txBox="1">
              <a:spLocks noChangeArrowheads="1"/>
            </p:cNvSpPr>
            <p:nvPr/>
          </p:nvSpPr>
          <p:spPr bwMode="auto">
            <a:xfrm>
              <a:off x="2158" y="3106"/>
              <a:ext cx="705" cy="292"/>
            </a:xfrm>
            <a:prstGeom prst="rect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sv-SE" sz="2400">
                  <a:solidFill>
                    <a:srgbClr val="000000"/>
                  </a:solidFill>
                  <a:latin typeface="Comic Sans MS" pitchFamily="66" charset="0"/>
                </a:rPr>
                <a:t>Protein</a:t>
              </a:r>
            </a:p>
          </p:txBody>
        </p:sp>
        <p:sp>
          <p:nvSpPr>
            <p:cNvPr id="8203" name="Text Box 11"/>
            <p:cNvSpPr txBox="1">
              <a:spLocks noChangeArrowheads="1"/>
            </p:cNvSpPr>
            <p:nvPr/>
          </p:nvSpPr>
          <p:spPr bwMode="auto">
            <a:xfrm>
              <a:off x="2243" y="2026"/>
              <a:ext cx="630" cy="292"/>
            </a:xfrm>
            <a:prstGeom prst="rect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sv-SE" sz="2400">
                  <a:solidFill>
                    <a:srgbClr val="464646"/>
                  </a:solidFill>
                  <a:latin typeface="Comic Sans MS" pitchFamily="66" charset="0"/>
                </a:rPr>
                <a:t>mRNA</a:t>
              </a:r>
            </a:p>
          </p:txBody>
        </p:sp>
        <p:sp>
          <p:nvSpPr>
            <p:cNvPr id="8204" name="Text Box 12"/>
            <p:cNvSpPr txBox="1">
              <a:spLocks noChangeArrowheads="1"/>
            </p:cNvSpPr>
            <p:nvPr/>
          </p:nvSpPr>
          <p:spPr bwMode="auto">
            <a:xfrm>
              <a:off x="2225" y="922"/>
              <a:ext cx="508" cy="292"/>
            </a:xfrm>
            <a:prstGeom prst="rect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sv-SE" sz="2400">
                  <a:solidFill>
                    <a:srgbClr val="000000"/>
                  </a:solidFill>
                  <a:latin typeface="Comic Sans MS" pitchFamily="66" charset="0"/>
                </a:rPr>
                <a:t>DNA</a:t>
              </a:r>
            </a:p>
          </p:txBody>
        </p:sp>
        <p:sp>
          <p:nvSpPr>
            <p:cNvPr id="8205" name="Text Box 13"/>
            <p:cNvSpPr txBox="1">
              <a:spLocks noChangeArrowheads="1"/>
            </p:cNvSpPr>
            <p:nvPr/>
          </p:nvSpPr>
          <p:spPr bwMode="auto">
            <a:xfrm>
              <a:off x="1983" y="1498"/>
              <a:ext cx="1014" cy="2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sv-SE" sz="2000">
                  <a:solidFill>
                    <a:srgbClr val="000000"/>
                  </a:solidFill>
                  <a:latin typeface="Comic Sans MS" pitchFamily="66" charset="0"/>
                </a:rPr>
                <a:t>transcription</a:t>
              </a:r>
            </a:p>
          </p:txBody>
        </p:sp>
        <p:sp>
          <p:nvSpPr>
            <p:cNvPr id="8206" name="Text Box 14"/>
            <p:cNvSpPr txBox="1">
              <a:spLocks noChangeArrowheads="1"/>
            </p:cNvSpPr>
            <p:nvPr/>
          </p:nvSpPr>
          <p:spPr bwMode="auto">
            <a:xfrm>
              <a:off x="2017" y="2565"/>
              <a:ext cx="861" cy="2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sv-SE" sz="2000">
                  <a:solidFill>
                    <a:srgbClr val="000000"/>
                  </a:solidFill>
                  <a:latin typeface="Comic Sans MS" pitchFamily="66" charset="0"/>
                </a:rPr>
                <a:t>translation</a:t>
              </a:r>
            </a:p>
          </p:txBody>
        </p:sp>
      </p:grpSp>
      <p:sp>
        <p:nvSpPr>
          <p:cNvPr id="8207" name="Text Box 15"/>
          <p:cNvSpPr txBox="1">
            <a:spLocks noChangeArrowheads="1"/>
          </p:cNvSpPr>
          <p:nvPr/>
        </p:nvSpPr>
        <p:spPr bwMode="auto">
          <a:xfrm>
            <a:off x="5446581" y="1438276"/>
            <a:ext cx="3413412" cy="40229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sv-SE" sz="2000" b="1">
                <a:solidFill>
                  <a:srgbClr val="000000"/>
                </a:solidFill>
                <a:latin typeface="Courier New" pitchFamily="49" charset="0"/>
              </a:rPr>
              <a:t>CCTGAGCCAACTATTGATGAA</a:t>
            </a:r>
          </a:p>
        </p:txBody>
      </p:sp>
      <p:sp>
        <p:nvSpPr>
          <p:cNvPr id="8208" name="Line 16"/>
          <p:cNvSpPr>
            <a:spLocks noChangeShapeType="1"/>
          </p:cNvSpPr>
          <p:nvPr/>
        </p:nvSpPr>
        <p:spPr bwMode="auto">
          <a:xfrm>
            <a:off x="7099300" y="1920875"/>
            <a:ext cx="1720" cy="1143000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339153" y="4922838"/>
            <a:ext cx="1685375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sv-SE" sz="2800" b="1">
                <a:solidFill>
                  <a:srgbClr val="CA0826"/>
                </a:solidFill>
                <a:latin typeface="Courier New" pitchFamily="49" charset="0"/>
              </a:rPr>
              <a:t>P</a:t>
            </a:r>
            <a:r>
              <a:rPr lang="sv-SE" sz="2800" b="1">
                <a:solidFill>
                  <a:srgbClr val="0099FF"/>
                </a:solidFill>
                <a:latin typeface="Courier New" pitchFamily="49" charset="0"/>
              </a:rPr>
              <a:t>E</a:t>
            </a:r>
            <a:r>
              <a:rPr lang="sv-SE" sz="2800" b="1">
                <a:solidFill>
                  <a:srgbClr val="CA0826"/>
                </a:solidFill>
                <a:latin typeface="Courier New" pitchFamily="49" charset="0"/>
              </a:rPr>
              <a:t>P</a:t>
            </a:r>
            <a:r>
              <a:rPr lang="sv-SE" sz="2800" b="1">
                <a:solidFill>
                  <a:srgbClr val="DA1F28"/>
                </a:solidFill>
                <a:latin typeface="Courier New" pitchFamily="49" charset="0"/>
              </a:rPr>
              <a:t>T</a:t>
            </a:r>
            <a:r>
              <a:rPr lang="sv-SE" sz="2800" b="1">
                <a:solidFill>
                  <a:srgbClr val="66AB21"/>
                </a:solidFill>
                <a:latin typeface="Courier New" pitchFamily="49" charset="0"/>
              </a:rPr>
              <a:t>I</a:t>
            </a:r>
            <a:r>
              <a:rPr lang="sv-SE" sz="2800" b="1">
                <a:solidFill>
                  <a:srgbClr val="E4FB00"/>
                </a:solidFill>
                <a:latin typeface="Courier New" pitchFamily="49" charset="0"/>
              </a:rPr>
              <a:t>D</a:t>
            </a:r>
            <a:r>
              <a:rPr lang="sv-SE" sz="2800" b="1">
                <a:solidFill>
                  <a:srgbClr val="C94590"/>
                </a:solidFill>
                <a:latin typeface="Courier New" pitchFamily="49" charset="0"/>
              </a:rPr>
              <a:t>E</a:t>
            </a:r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>
            <a:off x="7099300" y="3673475"/>
            <a:ext cx="1720" cy="1143000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5446581" y="3175001"/>
            <a:ext cx="3413412" cy="40229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sv-SE" sz="2000" b="1">
                <a:solidFill>
                  <a:srgbClr val="CA0826"/>
                </a:solidFill>
                <a:latin typeface="Courier New" pitchFamily="49" charset="0"/>
              </a:rPr>
              <a:t>CCU</a:t>
            </a:r>
            <a:r>
              <a:rPr lang="sv-SE" sz="2000" b="1">
                <a:solidFill>
                  <a:srgbClr val="0099FF"/>
                </a:solidFill>
                <a:latin typeface="Courier New" pitchFamily="49" charset="0"/>
              </a:rPr>
              <a:t>GAG</a:t>
            </a:r>
            <a:r>
              <a:rPr lang="sv-SE" sz="2000" b="1">
                <a:solidFill>
                  <a:srgbClr val="E14A72"/>
                </a:solidFill>
                <a:latin typeface="Courier New" pitchFamily="49" charset="0"/>
              </a:rPr>
              <a:t>CCA</a:t>
            </a:r>
            <a:r>
              <a:rPr lang="sv-SE" sz="2000" b="1">
                <a:solidFill>
                  <a:srgbClr val="DA1F28"/>
                </a:solidFill>
                <a:latin typeface="Courier New" pitchFamily="49" charset="0"/>
              </a:rPr>
              <a:t>ACU</a:t>
            </a:r>
            <a:r>
              <a:rPr lang="sv-SE" sz="2000" b="1">
                <a:solidFill>
                  <a:srgbClr val="66AB21"/>
                </a:solidFill>
                <a:latin typeface="Courier New" pitchFamily="49" charset="0"/>
              </a:rPr>
              <a:t>AUU</a:t>
            </a:r>
            <a:r>
              <a:rPr lang="sv-SE" sz="2000" b="1">
                <a:solidFill>
                  <a:srgbClr val="E4FB00"/>
                </a:solidFill>
                <a:latin typeface="Courier New" pitchFamily="49" charset="0"/>
              </a:rPr>
              <a:t>GAU</a:t>
            </a:r>
            <a:r>
              <a:rPr lang="sv-SE" sz="2000" b="1">
                <a:solidFill>
                  <a:srgbClr val="C94590"/>
                </a:solidFill>
                <a:latin typeface="Courier New" pitchFamily="49" charset="0"/>
              </a:rPr>
              <a:t>GAA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smtClean="0"/>
              <a:t>Computer systems for Bioinformatics</a:t>
            </a:r>
          </a:p>
        </p:txBody>
      </p:sp>
      <p:sp>
        <p:nvSpPr>
          <p:cNvPr id="24579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s-ES" sz="2400" dirty="0" err="1" smtClean="0"/>
              <a:t>Bioinformatics</a:t>
            </a:r>
            <a:r>
              <a:rPr lang="es-ES" sz="2400" dirty="0" smtClean="0"/>
              <a:t> has </a:t>
            </a:r>
            <a:r>
              <a:rPr lang="es-ES" sz="2400" dirty="0" err="1" smtClean="0"/>
              <a:t>been</a:t>
            </a:r>
            <a:r>
              <a:rPr lang="es-ES" sz="2400" dirty="0" smtClean="0"/>
              <a:t> </a:t>
            </a:r>
            <a:r>
              <a:rPr lang="es-ES" sz="2400" dirty="0" err="1" smtClean="0"/>
              <a:t>developped</a:t>
            </a:r>
            <a:r>
              <a:rPr lang="es-ES" sz="2400" dirty="0" smtClean="0"/>
              <a:t> in </a:t>
            </a:r>
            <a:r>
              <a:rPr lang="es-ES" sz="2400" dirty="0" err="1" smtClean="0"/>
              <a:t>environment</a:t>
            </a:r>
            <a:r>
              <a:rPr lang="es-ES" sz="2400" dirty="0" smtClean="0"/>
              <a:t> </a:t>
            </a:r>
            <a:r>
              <a:rPr lang="es-ES" sz="2400" dirty="0" err="1" smtClean="0"/>
              <a:t>which</a:t>
            </a:r>
            <a:r>
              <a:rPr lang="es-ES" sz="2400" dirty="0" smtClean="0"/>
              <a:t> </a:t>
            </a:r>
            <a:r>
              <a:rPr lang="es-ES" sz="2400" dirty="0" err="1" smtClean="0"/>
              <a:t>required</a:t>
            </a:r>
            <a:r>
              <a:rPr lang="es-ES" sz="2400" dirty="0" smtClean="0"/>
              <a:t> …</a:t>
            </a:r>
          </a:p>
          <a:p>
            <a:pPr marL="1257300" lvl="2" indent="-457200">
              <a:buFont typeface="Arial" charset="0"/>
              <a:buChar char="•"/>
            </a:pPr>
            <a:r>
              <a:rPr lang="es-ES" sz="1800" dirty="0" err="1" smtClean="0"/>
              <a:t>Creating</a:t>
            </a:r>
            <a:r>
              <a:rPr lang="es-ES" sz="1800" dirty="0" smtClean="0"/>
              <a:t> and </a:t>
            </a:r>
            <a:r>
              <a:rPr lang="es-ES" sz="1800" dirty="0" err="1" smtClean="0"/>
              <a:t>accessing</a:t>
            </a:r>
            <a:r>
              <a:rPr lang="es-ES" sz="1800" dirty="0" smtClean="0"/>
              <a:t> </a:t>
            </a:r>
            <a:r>
              <a:rPr lang="es-ES" sz="1800" dirty="0" err="1" smtClean="0"/>
              <a:t>databases</a:t>
            </a:r>
            <a:r>
              <a:rPr lang="es-ES" sz="1800" dirty="0" smtClean="0"/>
              <a:t> in </a:t>
            </a:r>
            <a:r>
              <a:rPr lang="es-ES" sz="1800" dirty="0" err="1" smtClean="0"/>
              <a:t>the</a:t>
            </a:r>
            <a:r>
              <a:rPr lang="es-ES" sz="1800" dirty="0" smtClean="0"/>
              <a:t> web</a:t>
            </a:r>
          </a:p>
          <a:p>
            <a:pPr marL="1257300" lvl="2" indent="-457200">
              <a:buFont typeface="Arial" charset="0"/>
              <a:buChar char="•"/>
            </a:pPr>
            <a:r>
              <a:rPr lang="es-ES" sz="1800" dirty="0" err="1" smtClean="0"/>
              <a:t>Creating</a:t>
            </a:r>
            <a:r>
              <a:rPr lang="es-ES" sz="1800" dirty="0" smtClean="0"/>
              <a:t> and </a:t>
            </a:r>
            <a:r>
              <a:rPr lang="es-ES" sz="1800" dirty="0" err="1" smtClean="0"/>
              <a:t>executing</a:t>
            </a:r>
            <a:r>
              <a:rPr lang="es-ES" sz="1800" dirty="0" smtClean="0"/>
              <a:t> </a:t>
            </a:r>
            <a:r>
              <a:rPr lang="es-ES" sz="1800" dirty="0" err="1" smtClean="0"/>
              <a:t>programs</a:t>
            </a:r>
            <a:r>
              <a:rPr lang="es-ES" sz="1800" dirty="0" smtClean="0"/>
              <a:t> in </a:t>
            </a:r>
            <a:r>
              <a:rPr lang="es-ES" sz="1800" dirty="0" err="1" smtClean="0"/>
              <a:t>the</a:t>
            </a:r>
            <a:r>
              <a:rPr lang="es-ES" sz="1800" dirty="0" smtClean="0"/>
              <a:t> web</a:t>
            </a:r>
          </a:p>
          <a:p>
            <a:pPr marL="1257300" lvl="2" indent="-457200">
              <a:buFont typeface="Arial" charset="0"/>
              <a:buChar char="•"/>
            </a:pPr>
            <a:r>
              <a:rPr lang="es-ES" sz="1800" dirty="0" err="1" smtClean="0"/>
              <a:t>Installing</a:t>
            </a:r>
            <a:r>
              <a:rPr lang="es-ES" sz="1800" dirty="0" smtClean="0"/>
              <a:t> and </a:t>
            </a:r>
            <a:r>
              <a:rPr lang="es-ES" sz="1800" dirty="0" err="1" smtClean="0"/>
              <a:t>Managing</a:t>
            </a:r>
            <a:r>
              <a:rPr lang="es-ES" sz="1800" dirty="0" smtClean="0"/>
              <a:t> web servers.</a:t>
            </a:r>
          </a:p>
          <a:p>
            <a:pPr marL="1257300" lvl="2" indent="-457200">
              <a:buFont typeface="Arial" charset="0"/>
              <a:buChar char="•"/>
            </a:pPr>
            <a:r>
              <a:rPr lang="es-ES" sz="1800" dirty="0" err="1" smtClean="0"/>
              <a:t>Ability</a:t>
            </a:r>
            <a:r>
              <a:rPr lang="es-ES" sz="1800" dirty="0" smtClean="0"/>
              <a:t> of </a:t>
            </a:r>
            <a:r>
              <a:rPr lang="es-ES" sz="1800" dirty="0" err="1" smtClean="0"/>
              <a:t>file</a:t>
            </a:r>
            <a:r>
              <a:rPr lang="es-ES" sz="1800" dirty="0" smtClean="0"/>
              <a:t> </a:t>
            </a:r>
            <a:r>
              <a:rPr lang="es-ES" sz="1800" dirty="0" err="1" smtClean="0"/>
              <a:t>text</a:t>
            </a:r>
            <a:r>
              <a:rPr lang="es-ES" sz="1800" dirty="0" smtClean="0"/>
              <a:t> </a:t>
            </a:r>
            <a:r>
              <a:rPr lang="es-ES" sz="1800" dirty="0" err="1" smtClean="0"/>
              <a:t>parsing</a:t>
            </a:r>
            <a:r>
              <a:rPr lang="es-ES" sz="1800" dirty="0" smtClean="0"/>
              <a:t> and </a:t>
            </a:r>
            <a:r>
              <a:rPr lang="es-ES" sz="1800" dirty="0" err="1" smtClean="0"/>
              <a:t>batch</a:t>
            </a:r>
            <a:r>
              <a:rPr lang="es-ES" sz="1800" dirty="0" smtClean="0"/>
              <a:t> </a:t>
            </a:r>
            <a:r>
              <a:rPr lang="es-ES" sz="1800" dirty="0" err="1" smtClean="0"/>
              <a:t>processing</a:t>
            </a:r>
            <a:r>
              <a:rPr lang="es-ES" sz="1800" dirty="0" smtClean="0"/>
              <a:t>.</a:t>
            </a:r>
          </a:p>
          <a:p>
            <a:pPr marL="1257300" lvl="2" indent="-457200">
              <a:buFont typeface="Arial" charset="0"/>
              <a:buChar char="•"/>
            </a:pPr>
            <a:r>
              <a:rPr lang="es-ES" sz="1800" dirty="0" err="1" smtClean="0"/>
              <a:t>The</a:t>
            </a:r>
            <a:r>
              <a:rPr lang="es-ES" sz="1800" dirty="0" smtClean="0"/>
              <a:t> </a:t>
            </a:r>
            <a:r>
              <a:rPr lang="es-ES" sz="1800" dirty="0" err="1" smtClean="0"/>
              <a:t>need</a:t>
            </a:r>
            <a:r>
              <a:rPr lang="es-ES" sz="1800" dirty="0" smtClean="0"/>
              <a:t> of </a:t>
            </a:r>
            <a:r>
              <a:rPr lang="es-ES" sz="1800" dirty="0" err="1" smtClean="0"/>
              <a:t>developping</a:t>
            </a:r>
            <a:r>
              <a:rPr lang="es-ES" sz="1800" dirty="0" smtClean="0"/>
              <a:t> and </a:t>
            </a:r>
            <a:r>
              <a:rPr lang="es-ES" sz="1800" dirty="0" err="1" smtClean="0"/>
              <a:t>sharing</a:t>
            </a:r>
            <a:r>
              <a:rPr lang="es-ES" sz="1800" dirty="0" smtClean="0"/>
              <a:t> </a:t>
            </a:r>
            <a:r>
              <a:rPr lang="es-ES" sz="1800" dirty="0" err="1" smtClean="0"/>
              <a:t>tools</a:t>
            </a:r>
            <a:r>
              <a:rPr lang="es-ES" sz="1800" dirty="0" smtClean="0"/>
              <a:t> </a:t>
            </a:r>
            <a:r>
              <a:rPr lang="es-ES" sz="1800" dirty="0" err="1" smtClean="0"/>
              <a:t>between</a:t>
            </a:r>
            <a:r>
              <a:rPr lang="es-ES" sz="1800" dirty="0" smtClean="0"/>
              <a:t> </a:t>
            </a:r>
            <a:r>
              <a:rPr lang="es-ES" sz="1800" dirty="0" err="1" smtClean="0"/>
              <a:t>diverse</a:t>
            </a:r>
            <a:r>
              <a:rPr lang="es-ES" sz="1800" dirty="0" smtClean="0"/>
              <a:t> </a:t>
            </a:r>
            <a:r>
              <a:rPr lang="es-ES" sz="1800" dirty="0" err="1" smtClean="0"/>
              <a:t>systems</a:t>
            </a:r>
            <a:r>
              <a:rPr lang="es-ES" sz="1800" dirty="0" smtClean="0"/>
              <a:t> and </a:t>
            </a:r>
            <a:r>
              <a:rPr lang="es-ES" sz="1800" dirty="0" err="1" smtClean="0"/>
              <a:t>users</a:t>
            </a:r>
            <a:r>
              <a:rPr lang="es-ES" sz="1800" dirty="0" smtClean="0"/>
              <a:t>.</a:t>
            </a:r>
          </a:p>
          <a:p>
            <a:pPr marL="857250" lvl="1" indent="-457200">
              <a:buFont typeface="Arial" charset="0"/>
              <a:buChar char="•"/>
            </a:pPr>
            <a:r>
              <a:rPr lang="es-ES" sz="2400" dirty="0" smtClean="0"/>
              <a:t>Windows </a:t>
            </a:r>
            <a:r>
              <a:rPr lang="es-ES" sz="2400" dirty="0" err="1" smtClean="0"/>
              <a:t>was</a:t>
            </a:r>
            <a:r>
              <a:rPr lang="es-ES" sz="2400" dirty="0" smtClean="0"/>
              <a:t> </a:t>
            </a:r>
            <a:r>
              <a:rPr lang="es-ES" sz="2400" dirty="0" err="1" smtClean="0"/>
              <a:t>not</a:t>
            </a:r>
            <a:r>
              <a:rPr lang="es-ES" sz="2400" dirty="0" smtClean="0"/>
              <a:t> </a:t>
            </a:r>
            <a:r>
              <a:rPr lang="es-ES" sz="2400" dirty="0" err="1" smtClean="0"/>
              <a:t>an</a:t>
            </a:r>
            <a:r>
              <a:rPr lang="es-ES" sz="2400" dirty="0" smtClean="0"/>
              <a:t> </a:t>
            </a:r>
            <a:r>
              <a:rPr lang="es-ES" sz="2400" dirty="0" err="1" smtClean="0"/>
              <a:t>option</a:t>
            </a:r>
            <a:r>
              <a:rPr lang="es-ES" sz="2400" dirty="0" smtClean="0"/>
              <a:t> of </a:t>
            </a:r>
            <a:r>
              <a:rPr lang="es-ES" sz="2400" dirty="0" err="1" smtClean="0"/>
              <a:t>choice</a:t>
            </a:r>
            <a:endParaRPr lang="es-ES" sz="2400" dirty="0" smtClean="0"/>
          </a:p>
          <a:p>
            <a:pPr marL="1257300" lvl="2" indent="-457200">
              <a:buFont typeface="Arial" charset="0"/>
              <a:buChar char="•"/>
            </a:pPr>
            <a:r>
              <a:rPr lang="es-ES" sz="1800" dirty="0" smtClean="0"/>
              <a:t>No </a:t>
            </a:r>
            <a:r>
              <a:rPr lang="es-ES" sz="1800" dirty="0" err="1" smtClean="0"/>
              <a:t>console</a:t>
            </a:r>
            <a:r>
              <a:rPr lang="es-ES" sz="1800" dirty="0" smtClean="0"/>
              <a:t> (</a:t>
            </a:r>
            <a:r>
              <a:rPr lang="es-ES" sz="1800" dirty="0" err="1" smtClean="0"/>
              <a:t>or</a:t>
            </a:r>
            <a:r>
              <a:rPr lang="es-ES" sz="1800" dirty="0" smtClean="0"/>
              <a:t> </a:t>
            </a:r>
            <a:r>
              <a:rPr lang="es-ES" sz="1800" dirty="0" err="1" smtClean="0"/>
              <a:t>almost</a:t>
            </a:r>
            <a:r>
              <a:rPr lang="es-ES" sz="1800" dirty="0" smtClean="0"/>
              <a:t>). </a:t>
            </a:r>
            <a:r>
              <a:rPr lang="es-ES" sz="1800" dirty="0" err="1" smtClean="0"/>
              <a:t>Difficult</a:t>
            </a:r>
            <a:r>
              <a:rPr lang="es-ES" sz="1800" dirty="0" smtClean="0"/>
              <a:t> </a:t>
            </a:r>
            <a:r>
              <a:rPr lang="es-ES" sz="1800" dirty="0" err="1" smtClean="0"/>
              <a:t>to</a:t>
            </a:r>
            <a:r>
              <a:rPr lang="es-ES" sz="1800" dirty="0" smtClean="0"/>
              <a:t> share </a:t>
            </a:r>
            <a:r>
              <a:rPr lang="es-ES" sz="1800" dirty="0" err="1" smtClean="0"/>
              <a:t>with</a:t>
            </a:r>
            <a:r>
              <a:rPr lang="es-ES" sz="1800" dirty="0" smtClean="0"/>
              <a:t> non-</a:t>
            </a:r>
            <a:r>
              <a:rPr lang="es-ES" sz="1800" dirty="0" err="1" smtClean="0"/>
              <a:t>windows</a:t>
            </a:r>
            <a:r>
              <a:rPr lang="es-ES" sz="1800" dirty="0" smtClean="0"/>
              <a:t> </a:t>
            </a:r>
            <a:r>
              <a:rPr lang="es-ES" sz="1800" dirty="0" err="1" smtClean="0"/>
              <a:t>systems</a:t>
            </a:r>
            <a:r>
              <a:rPr lang="es-ES" sz="1800" dirty="0" smtClean="0"/>
              <a:t>. </a:t>
            </a:r>
            <a:r>
              <a:rPr lang="es-ES" sz="1800" dirty="0" err="1" smtClean="0"/>
              <a:t>Difficult</a:t>
            </a:r>
            <a:r>
              <a:rPr lang="es-ES" sz="1800" dirty="0" smtClean="0"/>
              <a:t> </a:t>
            </a:r>
            <a:r>
              <a:rPr lang="es-ES" sz="1800" dirty="0" err="1" smtClean="0"/>
              <a:t>to</a:t>
            </a:r>
            <a:r>
              <a:rPr lang="es-ES" sz="1800" dirty="0" smtClean="0"/>
              <a:t> </a:t>
            </a:r>
            <a:r>
              <a:rPr lang="es-ES" sz="1800" dirty="0" err="1" smtClean="0"/>
              <a:t>scale</a:t>
            </a:r>
            <a:r>
              <a:rPr lang="es-ES" sz="1800" dirty="0" smtClean="0"/>
              <a:t>-up </a:t>
            </a:r>
            <a:r>
              <a:rPr lang="es-ES" sz="1800" dirty="0" err="1" smtClean="0"/>
              <a:t>applications</a:t>
            </a:r>
            <a:r>
              <a:rPr lang="es-ES" sz="1800" dirty="0" smtClean="0"/>
              <a:t>.</a:t>
            </a:r>
          </a:p>
          <a:p>
            <a:pPr marL="857250" lvl="1" indent="-457200">
              <a:buFont typeface="Arial" charset="0"/>
              <a:buChar char="•"/>
            </a:pPr>
            <a:r>
              <a:rPr lang="es-ES" sz="2400" dirty="0" smtClean="0"/>
              <a:t>Unix/Linux </a:t>
            </a:r>
            <a:r>
              <a:rPr lang="es-ES" sz="2400" dirty="0" err="1" smtClean="0"/>
              <a:t>best</a:t>
            </a:r>
            <a:r>
              <a:rPr lang="es-ES" sz="2400" dirty="0" smtClean="0"/>
              <a:t> </a:t>
            </a:r>
            <a:r>
              <a:rPr lang="es-ES" sz="2400" dirty="0" err="1" smtClean="0"/>
              <a:t>suited</a:t>
            </a:r>
            <a:r>
              <a:rPr lang="es-ES" sz="2400" dirty="0" smtClean="0"/>
              <a:t> </a:t>
            </a:r>
            <a:r>
              <a:rPr lang="es-ES" sz="2400" dirty="0" err="1" smtClean="0"/>
              <a:t>for</a:t>
            </a:r>
            <a:r>
              <a:rPr lang="es-ES" sz="2400" dirty="0" smtClean="0"/>
              <a:t> </a:t>
            </a:r>
            <a:r>
              <a:rPr lang="es-ES" sz="2400" dirty="0" err="1" smtClean="0"/>
              <a:t>this</a:t>
            </a:r>
            <a:r>
              <a:rPr lang="es-ES" sz="2400" dirty="0" smtClean="0"/>
              <a:t> </a:t>
            </a:r>
            <a:r>
              <a:rPr lang="es-ES" sz="2400" dirty="0" err="1" smtClean="0"/>
              <a:t>purpose</a:t>
            </a:r>
            <a:endParaRPr lang="es-ES" sz="1800" dirty="0" smtClean="0"/>
          </a:p>
          <a:p>
            <a:pPr marL="1257300" lvl="2" indent="-457200">
              <a:buFont typeface="Arial" charset="0"/>
              <a:buChar char="•"/>
            </a:pPr>
            <a:endParaRPr lang="es-ES" sz="1800" dirty="0" smtClean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Bioinformatics “computer skills”</a:t>
            </a:r>
          </a:p>
        </p:txBody>
      </p:sp>
      <p:sp>
        <p:nvSpPr>
          <p:cNvPr id="2560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s-ES" sz="2800" smtClean="0"/>
              <a:t>Some consensus on that these include: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sz="2400" smtClean="0"/>
              <a:t>SQL and knowledge of databases. 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sz="2400" smtClean="0"/>
              <a:t>Perl or Python. 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sz="2400" smtClean="0"/>
              <a:t>basic Linux. 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sz="2400" smtClean="0"/>
              <a:t>basic bash shell scripting. 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sz="2400" smtClean="0"/>
              <a:t>Some experience with Java or other “traditional languages”.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sz="2400" smtClean="0"/>
              <a:t>R + Bioconductor. </a:t>
            </a:r>
            <a:endParaRPr lang="es-ES" sz="2400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Some references</a:t>
            </a:r>
          </a:p>
        </p:txBody>
      </p:sp>
      <p:pic>
        <p:nvPicPr>
          <p:cNvPr id="26627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7325" y="1916113"/>
            <a:ext cx="2386013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2150" y="1916113"/>
            <a:ext cx="2624138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AutoShape 3"/>
          <p:cNvSpPr>
            <a:spLocks noChangeArrowheads="1"/>
          </p:cNvSpPr>
          <p:nvPr/>
        </p:nvSpPr>
        <p:spPr bwMode="auto">
          <a:xfrm>
            <a:off x="309563" y="285750"/>
            <a:ext cx="9251950" cy="455613"/>
          </a:xfrm>
          <a:custGeom>
            <a:avLst/>
            <a:gdLst>
              <a:gd name="T0" fmla="*/ 208761226 w 5927725"/>
              <a:gd name="T1" fmla="*/ 227807 h 455613"/>
              <a:gd name="T2" fmla="*/ 104380627 w 5927725"/>
              <a:gd name="T3" fmla="*/ 455613 h 455613"/>
              <a:gd name="T4" fmla="*/ 0 w 5927725"/>
              <a:gd name="T5" fmla="*/ 227807 h 455613"/>
              <a:gd name="T6" fmla="*/ 104380627 w 5927725"/>
              <a:gd name="T7" fmla="*/ 0 h 45561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5927725"/>
              <a:gd name="T13" fmla="*/ 0 h 455613"/>
              <a:gd name="T14" fmla="*/ 5927725 w 5927725"/>
              <a:gd name="T15" fmla="*/ 455613 h 455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27725" h="455613">
                <a:moveTo>
                  <a:pt x="0" y="0"/>
                </a:moveTo>
                <a:lnTo>
                  <a:pt x="16469" y="0"/>
                </a:lnTo>
                <a:lnTo>
                  <a:pt x="16469" y="1267"/>
                </a:lnTo>
                <a:lnTo>
                  <a:pt x="0" y="1267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r>
              <a:rPr lang="es-ES" altLang="es-ES" sz="2400" b="1">
                <a:solidFill>
                  <a:srgbClr val="6E32A0"/>
                </a:solidFill>
                <a:latin typeface="Calibri" charset="0"/>
              </a:rPr>
              <a:t>TO KNOW MORE</a:t>
            </a:r>
          </a:p>
        </p:txBody>
      </p:sp>
      <p:sp>
        <p:nvSpPr>
          <p:cNvPr id="27651" name="1 CuadroTexto"/>
          <p:cNvSpPr txBox="1">
            <a:spLocks noChangeArrowheads="1"/>
          </p:cNvSpPr>
          <p:nvPr/>
        </p:nvSpPr>
        <p:spPr bwMode="auto">
          <a:xfrm>
            <a:off x="0" y="334963"/>
            <a:ext cx="307975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endParaRPr lang="es-ES" altLang="es-ES" sz="1400" b="1">
              <a:solidFill>
                <a:schemeClr val="bg1"/>
              </a:solidFill>
            </a:endParaRPr>
          </a:p>
        </p:txBody>
      </p:sp>
      <p:sp>
        <p:nvSpPr>
          <p:cNvPr id="27652" name="1 CuadroTexto"/>
          <p:cNvSpPr txBox="1">
            <a:spLocks noChangeArrowheads="1"/>
          </p:cNvSpPr>
          <p:nvPr/>
        </p:nvSpPr>
        <p:spPr bwMode="auto">
          <a:xfrm>
            <a:off x="9504363" y="6497638"/>
            <a:ext cx="355600" cy="357187"/>
          </a:xfrm>
          <a:prstGeom prst="rect">
            <a:avLst/>
          </a:prstGeom>
          <a:solidFill>
            <a:srgbClr val="96059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ts val="600"/>
              </a:spcBef>
            </a:pPr>
            <a:fld id="{18672550-85BF-4DF5-8242-DF48162F3F71}" type="slidenum">
              <a:rPr lang="es-ES" altLang="es-ES" sz="1200" b="1">
                <a:solidFill>
                  <a:schemeClr val="bg1"/>
                </a:solidFill>
              </a:rPr>
              <a:pPr>
                <a:spcBef>
                  <a:spcPts val="600"/>
                </a:spcBef>
              </a:pPr>
              <a:t>33</a:t>
            </a:fld>
            <a:endParaRPr lang="es-ES" altLang="es-ES" sz="1200" b="1">
              <a:solidFill>
                <a:schemeClr val="bg1"/>
              </a:solidFill>
            </a:endParaRPr>
          </a:p>
        </p:txBody>
      </p:sp>
      <p:sp>
        <p:nvSpPr>
          <p:cNvPr id="9" name="Rectangle 6"/>
          <p:cNvSpPr txBox="1">
            <a:spLocks noChangeArrowheads="1"/>
          </p:cNvSpPr>
          <p:nvPr/>
        </p:nvSpPr>
        <p:spPr>
          <a:xfrm>
            <a:off x="560388" y="981075"/>
            <a:ext cx="8659812" cy="528955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s-ES" u="none" dirty="0" smtClean="0"/>
              <a:t>There are a lot of free courses and training activities: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es-ES" u="none" dirty="0" smtClean="0"/>
              <a:t>EBI’s </a:t>
            </a:r>
            <a:r>
              <a:rPr lang="en-US" altLang="es-ES" u="none" dirty="0" smtClean="0">
                <a:solidFill>
                  <a:srgbClr val="6E32A0"/>
                </a:solidFill>
                <a:hlinkClick r:id="rId3"/>
              </a:rPr>
              <a:t>Online training and courses</a:t>
            </a:r>
            <a:endParaRPr lang="en-US" altLang="es-ES" u="none" dirty="0" smtClean="0">
              <a:solidFill>
                <a:srgbClr val="6E32A0"/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es-ES" u="none" dirty="0" smtClean="0"/>
              <a:t>NCBI’s </a:t>
            </a:r>
            <a:r>
              <a:rPr lang="en-US" altLang="es-ES" u="none" dirty="0" smtClean="0">
                <a:hlinkClick r:id="rId4"/>
              </a:rPr>
              <a:t>tutorials</a:t>
            </a:r>
            <a:endParaRPr lang="en-US" altLang="es-ES" u="none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es-ES" u="none" dirty="0" smtClean="0"/>
              <a:t>Local training courses</a:t>
            </a: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s-ES" u="none" dirty="0" err="1" smtClean="0">
                <a:hlinkClick r:id="rId5"/>
              </a:rPr>
              <a:t>Introducción</a:t>
            </a:r>
            <a:r>
              <a:rPr lang="en-US" altLang="es-ES" u="none" dirty="0" smtClean="0">
                <a:hlinkClick r:id="rId5"/>
              </a:rPr>
              <a:t> a la </a:t>
            </a:r>
            <a:r>
              <a:rPr lang="en-US" altLang="es-ES" u="none" dirty="0" err="1" smtClean="0">
                <a:hlinkClick r:id="rId5"/>
              </a:rPr>
              <a:t>Bioinformática</a:t>
            </a:r>
            <a:r>
              <a:rPr lang="en-US" altLang="es-ES" u="none" dirty="0" smtClean="0">
                <a:hlinkClick r:id="rId5"/>
              </a:rPr>
              <a:t> </a:t>
            </a:r>
            <a:r>
              <a:rPr lang="en-US" altLang="es-ES" u="none" dirty="0" smtClean="0"/>
              <a:t>(Alex Sánchez, UEB/UB)</a:t>
            </a: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s-ES" u="none" dirty="0" err="1" smtClean="0">
                <a:hlinkClick r:id="rId6"/>
              </a:rPr>
              <a:t>Invitació</a:t>
            </a:r>
            <a:r>
              <a:rPr lang="en-US" altLang="es-ES" u="none" dirty="0" smtClean="0">
                <a:hlinkClick r:id="rId6"/>
              </a:rPr>
              <a:t> a la </a:t>
            </a:r>
            <a:r>
              <a:rPr lang="en-US" altLang="es-ES" u="none" dirty="0" err="1" smtClean="0">
                <a:hlinkClick r:id="rId6"/>
              </a:rPr>
              <a:t>Bioinformàtica</a:t>
            </a:r>
            <a:r>
              <a:rPr lang="en-US" altLang="es-ES" u="none" dirty="0" smtClean="0"/>
              <a:t> (</a:t>
            </a:r>
            <a:r>
              <a:rPr lang="en-US" altLang="es-ES" u="none" dirty="0" err="1" smtClean="0"/>
              <a:t>Plataforma</a:t>
            </a:r>
            <a:r>
              <a:rPr lang="en-US" altLang="es-ES" u="none" dirty="0" smtClean="0"/>
              <a:t> </a:t>
            </a:r>
            <a:r>
              <a:rPr lang="en-US" altLang="es-ES" u="none" dirty="0" err="1" smtClean="0"/>
              <a:t>BioinfoUAB</a:t>
            </a:r>
            <a:r>
              <a:rPr lang="en-US" altLang="es-ES" u="none" dirty="0" smtClean="0"/>
              <a:t>)</a:t>
            </a:r>
          </a:p>
          <a:p>
            <a:pPr marL="914400" lvl="2" indent="0" eaLnBrk="1" fontAlgn="auto" hangingPunct="1">
              <a:spcAft>
                <a:spcPts val="0"/>
              </a:spcAft>
              <a:defRPr/>
            </a:pPr>
            <a:endParaRPr lang="en-US" altLang="es-ES" u="none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s-ES" u="none" dirty="0" smtClean="0"/>
              <a:t>A great variety of </a:t>
            </a:r>
            <a:r>
              <a:rPr lang="en-US" altLang="es-ES" u="none" dirty="0" err="1" smtClean="0"/>
              <a:t>rerefence</a:t>
            </a:r>
            <a:r>
              <a:rPr lang="en-US" altLang="es-ES" u="none" dirty="0" smtClean="0"/>
              <a:t> books:</a:t>
            </a: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ES" altLang="es-ES" u="none" dirty="0" err="1" smtClean="0">
                <a:solidFill>
                  <a:srgbClr val="6E32A0"/>
                </a:solidFill>
                <a:hlinkClick r:id="rId7"/>
              </a:rPr>
              <a:t>List</a:t>
            </a:r>
            <a:r>
              <a:rPr lang="es-ES" altLang="es-ES" u="none" dirty="0" smtClean="0">
                <a:solidFill>
                  <a:srgbClr val="6E32A0"/>
                </a:solidFill>
                <a:hlinkClick r:id="rId7"/>
              </a:rPr>
              <a:t> of </a:t>
            </a:r>
            <a:r>
              <a:rPr lang="es-ES" altLang="es-ES" u="none" dirty="0" err="1" smtClean="0">
                <a:solidFill>
                  <a:srgbClr val="6E32A0"/>
                </a:solidFill>
                <a:hlinkClick r:id="rId7"/>
              </a:rPr>
              <a:t>books</a:t>
            </a:r>
            <a:r>
              <a:rPr lang="es-ES" altLang="es-ES" u="none" dirty="0" smtClean="0">
                <a:solidFill>
                  <a:srgbClr val="6E32A0"/>
                </a:solidFill>
                <a:hlinkClick r:id="rId7"/>
              </a:rPr>
              <a:t> </a:t>
            </a:r>
            <a:r>
              <a:rPr lang="es-ES" altLang="es-ES" u="none" dirty="0" err="1" smtClean="0">
                <a:solidFill>
                  <a:srgbClr val="6E32A0"/>
                </a:solidFill>
                <a:hlinkClick r:id="rId7"/>
              </a:rPr>
              <a:t>on</a:t>
            </a:r>
            <a:r>
              <a:rPr lang="es-ES" altLang="es-ES" u="none" dirty="0" smtClean="0">
                <a:solidFill>
                  <a:srgbClr val="6E32A0"/>
                </a:solidFill>
                <a:hlinkClick r:id="rId7"/>
              </a:rPr>
              <a:t> </a:t>
            </a:r>
            <a:r>
              <a:rPr lang="es-ES" altLang="es-ES" u="none" dirty="0" err="1" smtClean="0">
                <a:solidFill>
                  <a:srgbClr val="6E32A0"/>
                </a:solidFill>
                <a:hlinkClick r:id="rId7"/>
              </a:rPr>
              <a:t>bioinformatics</a:t>
            </a:r>
            <a:endParaRPr lang="es-ES" altLang="es-ES" u="none" dirty="0" smtClean="0">
              <a:solidFill>
                <a:srgbClr val="6E32A0"/>
              </a:solidFill>
            </a:endParaRPr>
          </a:p>
          <a:p>
            <a:pPr marL="914400" lvl="2" indent="0" eaLnBrk="1" fontAlgn="auto" hangingPunct="1">
              <a:spcAft>
                <a:spcPts val="0"/>
              </a:spcAft>
              <a:defRPr/>
            </a:pPr>
            <a:endParaRPr lang="en-US" altLang="es-ES" u="none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s-ES" u="none" dirty="0" smtClean="0"/>
              <a:t>Scientific Societies and Publications:</a:t>
            </a:r>
            <a:endParaRPr lang="en-US" altLang="es-ES" u="none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s-ES" altLang="es-ES" u="none" dirty="0" err="1" smtClean="0">
                <a:hlinkClick r:id="rId8"/>
              </a:rPr>
              <a:t>Bioinformatics</a:t>
            </a:r>
            <a:r>
              <a:rPr lang="es-ES" altLang="es-ES" u="none" dirty="0" smtClean="0"/>
              <a:t>, </a:t>
            </a:r>
            <a:r>
              <a:rPr lang="es-ES" altLang="es-ES" u="none" dirty="0" err="1" smtClean="0">
                <a:hlinkClick r:id="rId9"/>
              </a:rPr>
              <a:t>Briefings</a:t>
            </a:r>
            <a:r>
              <a:rPr lang="es-ES" altLang="es-ES" u="none" dirty="0" smtClean="0">
                <a:hlinkClick r:id="rId9"/>
              </a:rPr>
              <a:t> in </a:t>
            </a:r>
            <a:r>
              <a:rPr lang="es-ES" altLang="es-ES" u="none" dirty="0" err="1" smtClean="0">
                <a:hlinkClick r:id="rId9"/>
              </a:rPr>
              <a:t>Bioinformatics</a:t>
            </a:r>
            <a:endParaRPr lang="es-ES" altLang="es-ES" u="none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s-ES" altLang="es-ES" u="none" dirty="0" smtClean="0">
                <a:hlinkClick r:id="rId10"/>
              </a:rPr>
              <a:t>International </a:t>
            </a:r>
            <a:r>
              <a:rPr lang="es-ES" altLang="es-ES" u="none" dirty="0" err="1">
                <a:hlinkClick r:id="rId10"/>
              </a:rPr>
              <a:t>Society</a:t>
            </a:r>
            <a:r>
              <a:rPr lang="es-ES" altLang="es-ES" u="none" dirty="0">
                <a:hlinkClick r:id="rId10"/>
              </a:rPr>
              <a:t> </a:t>
            </a:r>
            <a:r>
              <a:rPr lang="es-ES" altLang="es-ES" u="none" dirty="0" err="1">
                <a:hlinkClick r:id="rId10"/>
              </a:rPr>
              <a:t>for</a:t>
            </a:r>
            <a:r>
              <a:rPr lang="es-ES" altLang="es-ES" u="none" dirty="0">
                <a:hlinkClick r:id="rId10"/>
              </a:rPr>
              <a:t> </a:t>
            </a:r>
            <a:r>
              <a:rPr lang="es-ES" altLang="es-ES" u="none" dirty="0" err="1">
                <a:hlinkClick r:id="rId10"/>
              </a:rPr>
              <a:t>Computational</a:t>
            </a:r>
            <a:r>
              <a:rPr lang="es-ES" altLang="es-ES" u="none" dirty="0">
                <a:hlinkClick r:id="rId10"/>
              </a:rPr>
              <a:t> </a:t>
            </a:r>
            <a:r>
              <a:rPr lang="es-ES" altLang="es-ES" u="none" dirty="0" err="1">
                <a:hlinkClick r:id="rId10"/>
              </a:rPr>
              <a:t>Biology</a:t>
            </a:r>
            <a:endParaRPr lang="es-ES" altLang="es-ES" u="none" dirty="0"/>
          </a:p>
          <a:p>
            <a:pPr marL="457200" lvl="1" indent="0" eaLnBrk="1" fontAlgn="auto" hangingPunct="1">
              <a:spcAft>
                <a:spcPts val="0"/>
              </a:spcAft>
              <a:defRPr/>
            </a:pPr>
            <a:endParaRPr lang="es-ES" altLang="es-ES" u="none" dirty="0" smtClean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482" y="371407"/>
            <a:ext cx="8504966" cy="5888587"/>
          </a:xfrm>
          <a:prstGeom prst="rect">
            <a:avLst/>
          </a:prstGeom>
          <a:noFill/>
          <a:ln w="9525"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495300" y="274638"/>
            <a:ext cx="8915400" cy="792162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s-ES"/>
              <a:t>The human genome project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56" y="1523653"/>
            <a:ext cx="9734021" cy="40655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62" name="Picture 2" descr="http://e2013.files.wordpress.com/2013/03/cost_i_capacitat_de_sequenciaci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504" y="1801047"/>
            <a:ext cx="5352355" cy="4796305"/>
          </a:xfrm>
          <a:prstGeom prst="rect">
            <a:avLst/>
          </a:prstGeom>
          <a:noFill/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939784"/>
          </a:xfrm>
        </p:spPr>
        <p:txBody>
          <a:bodyPr>
            <a:noAutofit/>
          </a:bodyPr>
          <a:lstStyle/>
          <a:p>
            <a:r>
              <a:rPr lang="en-US" sz="3600" dirty="0" smtClean="0"/>
              <a:t>Decreasing costs &amp; Increasing capabilities of genome sequencing</a:t>
            </a:r>
            <a:endParaRPr lang="en-US" sz="3600" dirty="0"/>
          </a:p>
        </p:txBody>
      </p:sp>
      <p:graphicFrame>
        <p:nvGraphicFramePr>
          <p:cNvPr id="6" name="5 Marcador de contenido"/>
          <p:cNvGraphicFramePr>
            <a:graphicFrameLocks noGrp="1"/>
          </p:cNvGraphicFramePr>
          <p:nvPr>
            <p:ph idx="1"/>
          </p:nvPr>
        </p:nvGraphicFramePr>
        <p:xfrm>
          <a:off x="1568624" y="1628800"/>
          <a:ext cx="7992887" cy="3888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647"/>
                <a:gridCol w="1698506"/>
                <a:gridCol w="1598578"/>
                <a:gridCol w="1598578"/>
                <a:gridCol w="1598578"/>
              </a:tblGrid>
              <a:tr h="7691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Project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Human Genome project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Venter’s genome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Watson’s genome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Anybody’s</a:t>
                      </a:r>
                      <a:endParaRPr lang="en-US" sz="1200" dirty="0"/>
                    </a:p>
                  </a:txBody>
                  <a:tcPr marL="99060" marR="99060"/>
                </a:tc>
              </a:tr>
              <a:tr h="44561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Year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2003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2007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2008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20012</a:t>
                      </a:r>
                      <a:endParaRPr lang="en-US" sz="1200" dirty="0"/>
                    </a:p>
                  </a:txBody>
                  <a:tcPr marL="99060" marR="99060"/>
                </a:tc>
              </a:tr>
              <a:tr h="44561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Time needed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13 years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 years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4.5 months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 weeks</a:t>
                      </a:r>
                      <a:endParaRPr lang="en-US" sz="1200" dirty="0"/>
                    </a:p>
                  </a:txBody>
                  <a:tcPr marL="99060" marR="99060"/>
                </a:tc>
              </a:tr>
              <a:tr h="44561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Cost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$27000 million 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$ 100 million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&lt; $1.5 million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&lt;$10000</a:t>
                      </a:r>
                      <a:endParaRPr lang="en-US" sz="1200" dirty="0"/>
                    </a:p>
                  </a:txBody>
                  <a:tcPr marL="99060" marR="99060"/>
                </a:tc>
              </a:tr>
              <a:tr h="44561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Coverage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8-10x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7.5x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7.4x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8x</a:t>
                      </a:r>
                      <a:endParaRPr lang="en-US" sz="1200" dirty="0"/>
                    </a:p>
                  </a:txBody>
                  <a:tcPr marL="99060" marR="99060"/>
                </a:tc>
              </a:tr>
              <a:tr h="44561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# of scientists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>
                        <a:buFont typeface="Wingdings"/>
                        <a:buChar char="Ø"/>
                      </a:pPr>
                      <a:r>
                        <a:rPr lang="en-US" sz="1200" dirty="0" smtClean="0"/>
                        <a:t>2800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>
                        <a:buFont typeface="Wingdings"/>
                        <a:buNone/>
                      </a:pPr>
                      <a:r>
                        <a:rPr lang="en-US" sz="1200" dirty="0" smtClean="0"/>
                        <a:t>31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27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1-3</a:t>
                      </a:r>
                      <a:endParaRPr lang="en-US" sz="1200" dirty="0"/>
                    </a:p>
                  </a:txBody>
                  <a:tcPr marL="99060" marR="99060"/>
                </a:tc>
              </a:tr>
              <a:tr h="44561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# of Institutes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99060" marR="99060"/>
                </a:tc>
              </a:tr>
              <a:tr h="44561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# of Countries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99060" marR="99060"/>
                </a:tc>
              </a:tr>
            </a:tbl>
          </a:graphicData>
        </a:graphic>
      </p:graphicFrame>
      <p:pic>
        <p:nvPicPr>
          <p:cNvPr id="7" name="6 Imagen" descr="WATER_978-1-4419-6351-2_1_Fig5_HTM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5048" y="3645578"/>
            <a:ext cx="4227130" cy="3069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742950" y="457200"/>
            <a:ext cx="8420100" cy="1143000"/>
          </a:xfrm>
        </p:spPr>
        <p:txBody>
          <a:bodyPr/>
          <a:lstStyle/>
          <a:p>
            <a:r>
              <a:rPr lang="en-US" dirty="0" smtClean="0"/>
              <a:t>Diseases and genetic diseases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2950" y="1752600"/>
            <a:ext cx="84201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Traditionally : </a:t>
            </a:r>
            <a:r>
              <a:rPr lang="en-US" sz="2800" u="sng" dirty="0"/>
              <a:t>3 types</a:t>
            </a:r>
            <a:r>
              <a:rPr lang="en-US" sz="2800" dirty="0"/>
              <a:t> of diseases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1. genetically determined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2. environmentally determined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3. 1. + 2</a:t>
            </a:r>
            <a:r>
              <a:rPr lang="en-US" sz="2400" dirty="0" smtClean="0"/>
              <a:t>.</a:t>
            </a:r>
          </a:p>
          <a:p>
            <a:pPr lvl="1">
              <a:lnSpc>
                <a:spcPct val="90000"/>
              </a:lnSpc>
              <a:buNone/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T</a:t>
            </a:r>
            <a:r>
              <a:rPr lang="en-US" sz="2800" dirty="0" smtClean="0"/>
              <a:t>oday </a:t>
            </a:r>
            <a:r>
              <a:rPr lang="en-US" sz="2800" dirty="0"/>
              <a:t>:</a:t>
            </a:r>
            <a:r>
              <a:rPr lang="en-US" sz="2800" dirty="0" smtClean="0"/>
              <a:t> </a:t>
            </a:r>
            <a:r>
              <a:rPr lang="en-US" sz="2800" dirty="0"/>
              <a:t>distinctions are blurred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up to 20% of pediatric in-patients have genetic abnormality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about 50% of spontaneous </a:t>
            </a:r>
            <a:r>
              <a:rPr lang="en-US" sz="2000" dirty="0" err="1"/>
              <a:t>abortuses</a:t>
            </a:r>
            <a:r>
              <a:rPr lang="en-US" sz="2000" dirty="0"/>
              <a:t> have chromosomal aberration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only mutations that are not lethal are reservoir of genetic diseases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Genetic</a:t>
            </a:r>
            <a:r>
              <a:rPr lang="ca-ES" dirty="0" smtClean="0"/>
              <a:t> </a:t>
            </a:r>
            <a:r>
              <a:rPr lang="ca-ES" dirty="0" err="1" smtClean="0"/>
              <a:t>disease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95300" y="1412776"/>
            <a:ext cx="4961756" cy="4464496"/>
          </a:xfrm>
        </p:spPr>
        <p:txBody>
          <a:bodyPr/>
          <a:lstStyle/>
          <a:p>
            <a:endParaRPr lang="ca-ES" sz="2400" dirty="0" smtClean="0"/>
          </a:p>
          <a:p>
            <a:r>
              <a:rPr lang="ca-ES" sz="2400" dirty="0" err="1" smtClean="0"/>
              <a:t>Genetic</a:t>
            </a:r>
            <a:r>
              <a:rPr lang="ca-ES" sz="2400" dirty="0" smtClean="0"/>
              <a:t> </a:t>
            </a:r>
            <a:r>
              <a:rPr lang="ca-ES" sz="2400" dirty="0" err="1" smtClean="0"/>
              <a:t>disorders</a:t>
            </a:r>
            <a:r>
              <a:rPr lang="ca-ES" sz="2400" dirty="0" smtClean="0"/>
              <a:t> </a:t>
            </a:r>
            <a:r>
              <a:rPr lang="ca-ES" sz="2400" dirty="0" err="1" smtClean="0"/>
              <a:t>are</a:t>
            </a:r>
            <a:r>
              <a:rPr lang="ca-ES" sz="2400" dirty="0" smtClean="0"/>
              <a:t> </a:t>
            </a:r>
            <a:r>
              <a:rPr lang="ca-ES" sz="2400" dirty="0" err="1" smtClean="0"/>
              <a:t>caused</a:t>
            </a:r>
            <a:r>
              <a:rPr lang="ca-ES" sz="2400" dirty="0" smtClean="0"/>
              <a:t> </a:t>
            </a:r>
            <a:r>
              <a:rPr lang="ca-ES" sz="2400" dirty="0" err="1" smtClean="0"/>
              <a:t>by</a:t>
            </a:r>
            <a:r>
              <a:rPr lang="ca-ES" sz="2400" dirty="0" smtClean="0"/>
              <a:t> </a:t>
            </a:r>
            <a:r>
              <a:rPr lang="ca-ES" sz="2400" dirty="0" err="1" smtClean="0"/>
              <a:t>abnormalities</a:t>
            </a:r>
            <a:r>
              <a:rPr lang="ca-ES" sz="2400" dirty="0" smtClean="0"/>
              <a:t> in </a:t>
            </a:r>
            <a:r>
              <a:rPr lang="ca-ES" sz="2400" dirty="0" err="1" smtClean="0"/>
              <a:t>the</a:t>
            </a:r>
            <a:r>
              <a:rPr lang="ca-ES" sz="2400" dirty="0" smtClean="0"/>
              <a:t> </a:t>
            </a:r>
            <a:r>
              <a:rPr lang="ca-ES" sz="2400" dirty="0" err="1" smtClean="0"/>
              <a:t>genetic</a:t>
            </a:r>
            <a:r>
              <a:rPr lang="ca-ES" sz="2400" dirty="0" smtClean="0"/>
              <a:t> material.</a:t>
            </a:r>
          </a:p>
          <a:p>
            <a:endParaRPr lang="en-US" sz="2400" dirty="0" smtClean="0"/>
          </a:p>
          <a:p>
            <a:r>
              <a:rPr lang="en-US" sz="2400" dirty="0" smtClean="0"/>
              <a:t>Abnormalities can range from a small mutation in a single gene to the addition or subtraction of an entire chromosome or set of chromosomes.</a:t>
            </a:r>
            <a:endParaRPr lang="it-IT" sz="2400" dirty="0" smtClean="0"/>
          </a:p>
          <a:p>
            <a:endParaRPr lang="ca-ES" sz="2400" dirty="0"/>
          </a:p>
        </p:txBody>
      </p:sp>
      <p:pic>
        <p:nvPicPr>
          <p:cNvPr id="406530" name="Picture 2" descr="http://static6.depositphotos.com/1005979/554/i/950/depositphotos_5541738-Genetic-Disorder---Mutation-in-DNA-Causes-Disea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9782" y="1700808"/>
            <a:ext cx="3799633" cy="40029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04664"/>
            <a:ext cx="9367706" cy="619125"/>
          </a:xfrm>
        </p:spPr>
        <p:txBody>
          <a:bodyPr/>
          <a:lstStyle/>
          <a:p>
            <a:pPr>
              <a:defRPr/>
            </a:pPr>
            <a:r>
              <a:rPr lang="en-GB" dirty="0"/>
              <a:t>Classification of genetic disorders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28688" y="1773238"/>
            <a:ext cx="6346031" cy="44418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smtClean="0">
                <a:latin typeface="Candara" pitchFamily="34" charset="0"/>
              </a:rPr>
              <a:t>Multifactorial</a:t>
            </a:r>
            <a:br>
              <a:rPr lang="en-GB" sz="2800" smtClean="0">
                <a:latin typeface="Candara" pitchFamily="34" charset="0"/>
              </a:rPr>
            </a:br>
            <a:endParaRPr lang="en-GB" sz="2800" smtClean="0">
              <a:latin typeface="Candara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800" smtClean="0">
                <a:latin typeface="Candara" pitchFamily="34" charset="0"/>
              </a:rPr>
              <a:t>Single gene</a:t>
            </a:r>
            <a:br>
              <a:rPr lang="en-GB" sz="2800" smtClean="0">
                <a:latin typeface="Candara" pitchFamily="34" charset="0"/>
              </a:rPr>
            </a:br>
            <a:endParaRPr lang="en-GB" sz="2800" smtClean="0">
              <a:latin typeface="Candara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800" smtClean="0">
                <a:latin typeface="Candara" pitchFamily="34" charset="0"/>
              </a:rPr>
              <a:t>Chromosomal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sz="2800" smtClean="0">
              <a:latin typeface="Candara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800" smtClean="0">
                <a:latin typeface="Candara" pitchFamily="34" charset="0"/>
              </a:rPr>
              <a:t>Mitochondrial</a:t>
            </a:r>
            <a:br>
              <a:rPr lang="en-GB" sz="2800" smtClean="0">
                <a:latin typeface="Candara" pitchFamily="34" charset="0"/>
              </a:rPr>
            </a:br>
            <a:endParaRPr lang="en-GB" sz="2800" smtClean="0">
              <a:latin typeface="Candara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800" smtClean="0">
                <a:latin typeface="Candara" pitchFamily="34" charset="0"/>
              </a:rPr>
              <a:t>Somatic mutations (cancer)</a:t>
            </a:r>
            <a:br>
              <a:rPr lang="en-GB" sz="2800" smtClean="0">
                <a:latin typeface="Candara" pitchFamily="34" charset="0"/>
              </a:rPr>
            </a:br>
            <a:endParaRPr lang="en-GB" smtClean="0">
              <a:latin typeface="Candara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014112" y="2500314"/>
            <a:ext cx="724032" cy="725487"/>
            <a:chOff x="641" y="1660"/>
            <a:chExt cx="953" cy="1072"/>
          </a:xfrm>
        </p:grpSpPr>
        <p:sp>
          <p:nvSpPr>
            <p:cNvPr id="4145" name="Oval 6"/>
            <p:cNvSpPr>
              <a:spLocks noChangeArrowheads="1"/>
            </p:cNvSpPr>
            <p:nvPr/>
          </p:nvSpPr>
          <p:spPr bwMode="auto">
            <a:xfrm>
              <a:off x="641" y="1660"/>
              <a:ext cx="953" cy="1072"/>
            </a:xfrm>
            <a:prstGeom prst="ellipse">
              <a:avLst/>
            </a:prstGeom>
            <a:solidFill>
              <a:srgbClr val="6694D4"/>
            </a:solidFill>
            <a:ln w="13334" algn="ctr">
              <a:solidFill>
                <a:srgbClr val="555555"/>
              </a:solidFill>
              <a:round/>
              <a:headEnd/>
              <a:tailEnd/>
            </a:ln>
          </p:spPr>
          <p:txBody>
            <a:bodyPr wrap="none" anchor="b"/>
            <a:lstStyle/>
            <a:p>
              <a:endParaRPr lang="en-GB">
                <a:latin typeface="Candara" pitchFamily="34" charset="0"/>
              </a:endParaRPr>
            </a:p>
          </p:txBody>
        </p:sp>
        <p:sp>
          <p:nvSpPr>
            <p:cNvPr id="4146" name="Freeform 7"/>
            <p:cNvSpPr>
              <a:spLocks/>
            </p:cNvSpPr>
            <p:nvPr/>
          </p:nvSpPr>
          <p:spPr bwMode="auto">
            <a:xfrm>
              <a:off x="1194" y="1832"/>
              <a:ext cx="161" cy="721"/>
            </a:xfrm>
            <a:custGeom>
              <a:avLst/>
              <a:gdLst>
                <a:gd name="T0" fmla="*/ 0 w 181"/>
                <a:gd name="T1" fmla="*/ 20 h 721"/>
                <a:gd name="T2" fmla="*/ 21 w 181"/>
                <a:gd name="T3" fmla="*/ 0 h 721"/>
                <a:gd name="T4" fmla="*/ 105 w 181"/>
                <a:gd name="T5" fmla="*/ 0 h 721"/>
                <a:gd name="T6" fmla="*/ 126 w 181"/>
                <a:gd name="T7" fmla="*/ 20 h 721"/>
                <a:gd name="T8" fmla="*/ 126 w 181"/>
                <a:gd name="T9" fmla="*/ 340 h 721"/>
                <a:gd name="T10" fmla="*/ 105 w 181"/>
                <a:gd name="T11" fmla="*/ 360 h 721"/>
                <a:gd name="T12" fmla="*/ 126 w 181"/>
                <a:gd name="T13" fmla="*/ 380 h 721"/>
                <a:gd name="T14" fmla="*/ 126 w 181"/>
                <a:gd name="T15" fmla="*/ 700 h 721"/>
                <a:gd name="T16" fmla="*/ 105 w 181"/>
                <a:gd name="T17" fmla="*/ 720 h 721"/>
                <a:gd name="T18" fmla="*/ 21 w 181"/>
                <a:gd name="T19" fmla="*/ 720 h 721"/>
                <a:gd name="T20" fmla="*/ 0 w 181"/>
                <a:gd name="T21" fmla="*/ 700 h 721"/>
                <a:gd name="T22" fmla="*/ 0 w 181"/>
                <a:gd name="T23" fmla="*/ 380 h 721"/>
                <a:gd name="T24" fmla="*/ 21 w 181"/>
                <a:gd name="T25" fmla="*/ 360 h 721"/>
                <a:gd name="T26" fmla="*/ 0 w 181"/>
                <a:gd name="T27" fmla="*/ 340 h 721"/>
                <a:gd name="T28" fmla="*/ 0 w 181"/>
                <a:gd name="T29" fmla="*/ 20 h 72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81"/>
                <a:gd name="T46" fmla="*/ 0 h 721"/>
                <a:gd name="T47" fmla="*/ 181 w 181"/>
                <a:gd name="T48" fmla="*/ 721 h 72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81" h="721">
                  <a:moveTo>
                    <a:pt x="0" y="20"/>
                  </a:moveTo>
                  <a:lnTo>
                    <a:pt x="30" y="0"/>
                  </a:lnTo>
                  <a:lnTo>
                    <a:pt x="150" y="0"/>
                  </a:lnTo>
                  <a:lnTo>
                    <a:pt x="180" y="20"/>
                  </a:lnTo>
                  <a:lnTo>
                    <a:pt x="180" y="340"/>
                  </a:lnTo>
                  <a:lnTo>
                    <a:pt x="150" y="360"/>
                  </a:lnTo>
                  <a:lnTo>
                    <a:pt x="180" y="380"/>
                  </a:lnTo>
                  <a:lnTo>
                    <a:pt x="180" y="700"/>
                  </a:lnTo>
                  <a:lnTo>
                    <a:pt x="150" y="720"/>
                  </a:lnTo>
                  <a:lnTo>
                    <a:pt x="30" y="720"/>
                  </a:lnTo>
                  <a:lnTo>
                    <a:pt x="0" y="700"/>
                  </a:lnTo>
                  <a:lnTo>
                    <a:pt x="0" y="380"/>
                  </a:lnTo>
                  <a:lnTo>
                    <a:pt x="30" y="360"/>
                  </a:lnTo>
                  <a:lnTo>
                    <a:pt x="0" y="340"/>
                  </a:lnTo>
                  <a:lnTo>
                    <a:pt x="0" y="20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anchor="b"/>
            <a:lstStyle/>
            <a:p>
              <a:endParaRPr lang="en-US"/>
            </a:p>
          </p:txBody>
        </p:sp>
        <p:sp>
          <p:nvSpPr>
            <p:cNvPr id="4147" name="Rectangle 8"/>
            <p:cNvSpPr>
              <a:spLocks noChangeArrowheads="1"/>
            </p:cNvSpPr>
            <p:nvPr/>
          </p:nvSpPr>
          <p:spPr bwMode="auto">
            <a:xfrm>
              <a:off x="1198" y="2356"/>
              <a:ext cx="152" cy="72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/>
            <a:p>
              <a:endParaRPr lang="en-GB">
                <a:latin typeface="Candara" pitchFamily="34" charset="0"/>
              </a:endParaRPr>
            </a:p>
          </p:txBody>
        </p:sp>
        <p:sp>
          <p:nvSpPr>
            <p:cNvPr id="4148" name="Freeform 9"/>
            <p:cNvSpPr>
              <a:spLocks/>
            </p:cNvSpPr>
            <p:nvPr/>
          </p:nvSpPr>
          <p:spPr bwMode="auto">
            <a:xfrm>
              <a:off x="874" y="1832"/>
              <a:ext cx="161" cy="721"/>
            </a:xfrm>
            <a:custGeom>
              <a:avLst/>
              <a:gdLst>
                <a:gd name="T0" fmla="*/ 0 w 181"/>
                <a:gd name="T1" fmla="*/ 20 h 721"/>
                <a:gd name="T2" fmla="*/ 21 w 181"/>
                <a:gd name="T3" fmla="*/ 0 h 721"/>
                <a:gd name="T4" fmla="*/ 105 w 181"/>
                <a:gd name="T5" fmla="*/ 0 h 721"/>
                <a:gd name="T6" fmla="*/ 126 w 181"/>
                <a:gd name="T7" fmla="*/ 20 h 721"/>
                <a:gd name="T8" fmla="*/ 126 w 181"/>
                <a:gd name="T9" fmla="*/ 340 h 721"/>
                <a:gd name="T10" fmla="*/ 105 w 181"/>
                <a:gd name="T11" fmla="*/ 360 h 721"/>
                <a:gd name="T12" fmla="*/ 126 w 181"/>
                <a:gd name="T13" fmla="*/ 380 h 721"/>
                <a:gd name="T14" fmla="*/ 126 w 181"/>
                <a:gd name="T15" fmla="*/ 700 h 721"/>
                <a:gd name="T16" fmla="*/ 105 w 181"/>
                <a:gd name="T17" fmla="*/ 720 h 721"/>
                <a:gd name="T18" fmla="*/ 21 w 181"/>
                <a:gd name="T19" fmla="*/ 720 h 721"/>
                <a:gd name="T20" fmla="*/ 0 w 181"/>
                <a:gd name="T21" fmla="*/ 700 h 721"/>
                <a:gd name="T22" fmla="*/ 0 w 181"/>
                <a:gd name="T23" fmla="*/ 380 h 721"/>
                <a:gd name="T24" fmla="*/ 21 w 181"/>
                <a:gd name="T25" fmla="*/ 360 h 721"/>
                <a:gd name="T26" fmla="*/ 0 w 181"/>
                <a:gd name="T27" fmla="*/ 340 h 721"/>
                <a:gd name="T28" fmla="*/ 0 w 181"/>
                <a:gd name="T29" fmla="*/ 20 h 72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81"/>
                <a:gd name="T46" fmla="*/ 0 h 721"/>
                <a:gd name="T47" fmla="*/ 181 w 181"/>
                <a:gd name="T48" fmla="*/ 721 h 72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81" h="721">
                  <a:moveTo>
                    <a:pt x="0" y="20"/>
                  </a:moveTo>
                  <a:lnTo>
                    <a:pt x="30" y="0"/>
                  </a:lnTo>
                  <a:lnTo>
                    <a:pt x="150" y="0"/>
                  </a:lnTo>
                  <a:lnTo>
                    <a:pt x="180" y="20"/>
                  </a:lnTo>
                  <a:lnTo>
                    <a:pt x="180" y="340"/>
                  </a:lnTo>
                  <a:lnTo>
                    <a:pt x="150" y="360"/>
                  </a:lnTo>
                  <a:lnTo>
                    <a:pt x="180" y="380"/>
                  </a:lnTo>
                  <a:lnTo>
                    <a:pt x="180" y="700"/>
                  </a:lnTo>
                  <a:lnTo>
                    <a:pt x="150" y="720"/>
                  </a:lnTo>
                  <a:lnTo>
                    <a:pt x="30" y="720"/>
                  </a:lnTo>
                  <a:lnTo>
                    <a:pt x="0" y="700"/>
                  </a:lnTo>
                  <a:lnTo>
                    <a:pt x="0" y="380"/>
                  </a:lnTo>
                  <a:lnTo>
                    <a:pt x="30" y="360"/>
                  </a:lnTo>
                  <a:lnTo>
                    <a:pt x="0" y="340"/>
                  </a:lnTo>
                  <a:lnTo>
                    <a:pt x="0" y="20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anchor="b"/>
            <a:lstStyle/>
            <a:p>
              <a:endParaRPr lang="en-US"/>
            </a:p>
          </p:txBody>
        </p:sp>
        <p:sp>
          <p:nvSpPr>
            <p:cNvPr id="4149" name="Rectangle 10"/>
            <p:cNvSpPr>
              <a:spLocks noChangeArrowheads="1"/>
            </p:cNvSpPr>
            <p:nvPr/>
          </p:nvSpPr>
          <p:spPr bwMode="auto">
            <a:xfrm>
              <a:off x="878" y="2356"/>
              <a:ext cx="152" cy="72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/>
            <a:p>
              <a:endParaRPr lang="en-GB">
                <a:latin typeface="Candara" pitchFamily="34" charset="0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030391" y="2500314"/>
            <a:ext cx="727471" cy="731837"/>
            <a:chOff x="641" y="297"/>
            <a:chExt cx="960" cy="1080"/>
          </a:xfrm>
        </p:grpSpPr>
        <p:sp>
          <p:nvSpPr>
            <p:cNvPr id="4138" name="Oval 12"/>
            <p:cNvSpPr>
              <a:spLocks noChangeArrowheads="1"/>
            </p:cNvSpPr>
            <p:nvPr/>
          </p:nvSpPr>
          <p:spPr bwMode="auto">
            <a:xfrm flipV="1">
              <a:off x="641" y="297"/>
              <a:ext cx="960" cy="1080"/>
            </a:xfrm>
            <a:prstGeom prst="ellipse">
              <a:avLst/>
            </a:prstGeom>
            <a:solidFill>
              <a:srgbClr val="6694D4"/>
            </a:solidFill>
            <a:ln w="13334">
              <a:solidFill>
                <a:srgbClr val="555555"/>
              </a:solidFill>
              <a:round/>
              <a:headEnd/>
              <a:tailEnd/>
            </a:ln>
          </p:spPr>
          <p:txBody>
            <a:bodyPr wrap="none" anchor="b"/>
            <a:lstStyle/>
            <a:p>
              <a:endParaRPr lang="en-GB">
                <a:latin typeface="Candara" pitchFamily="34" charset="0"/>
              </a:endParaRPr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1197" y="473"/>
              <a:ext cx="161" cy="721"/>
              <a:chOff x="990" y="3240"/>
              <a:chExt cx="181" cy="721"/>
            </a:xfrm>
          </p:grpSpPr>
          <p:sp>
            <p:nvSpPr>
              <p:cNvPr id="4143" name="Freeform 14"/>
              <p:cNvSpPr>
                <a:spLocks/>
              </p:cNvSpPr>
              <p:nvPr/>
            </p:nvSpPr>
            <p:spPr bwMode="auto">
              <a:xfrm>
                <a:off x="990" y="3240"/>
                <a:ext cx="181" cy="721"/>
              </a:xfrm>
              <a:custGeom>
                <a:avLst/>
                <a:gdLst>
                  <a:gd name="T0" fmla="*/ 0 w 181"/>
                  <a:gd name="T1" fmla="*/ 20 h 721"/>
                  <a:gd name="T2" fmla="*/ 30 w 181"/>
                  <a:gd name="T3" fmla="*/ 0 h 721"/>
                  <a:gd name="T4" fmla="*/ 150 w 181"/>
                  <a:gd name="T5" fmla="*/ 0 h 721"/>
                  <a:gd name="T6" fmla="*/ 180 w 181"/>
                  <a:gd name="T7" fmla="*/ 20 h 721"/>
                  <a:gd name="T8" fmla="*/ 180 w 181"/>
                  <a:gd name="T9" fmla="*/ 340 h 721"/>
                  <a:gd name="T10" fmla="*/ 150 w 181"/>
                  <a:gd name="T11" fmla="*/ 360 h 721"/>
                  <a:gd name="T12" fmla="*/ 180 w 181"/>
                  <a:gd name="T13" fmla="*/ 380 h 721"/>
                  <a:gd name="T14" fmla="*/ 180 w 181"/>
                  <a:gd name="T15" fmla="*/ 700 h 721"/>
                  <a:gd name="T16" fmla="*/ 150 w 181"/>
                  <a:gd name="T17" fmla="*/ 720 h 721"/>
                  <a:gd name="T18" fmla="*/ 30 w 181"/>
                  <a:gd name="T19" fmla="*/ 720 h 721"/>
                  <a:gd name="T20" fmla="*/ 0 w 181"/>
                  <a:gd name="T21" fmla="*/ 700 h 721"/>
                  <a:gd name="T22" fmla="*/ 0 w 181"/>
                  <a:gd name="T23" fmla="*/ 380 h 721"/>
                  <a:gd name="T24" fmla="*/ 30 w 181"/>
                  <a:gd name="T25" fmla="*/ 360 h 721"/>
                  <a:gd name="T26" fmla="*/ 0 w 181"/>
                  <a:gd name="T27" fmla="*/ 340 h 721"/>
                  <a:gd name="T28" fmla="*/ 0 w 181"/>
                  <a:gd name="T29" fmla="*/ 20 h 72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81"/>
                  <a:gd name="T46" fmla="*/ 0 h 721"/>
                  <a:gd name="T47" fmla="*/ 181 w 181"/>
                  <a:gd name="T48" fmla="*/ 721 h 72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81" h="721">
                    <a:moveTo>
                      <a:pt x="0" y="20"/>
                    </a:moveTo>
                    <a:lnTo>
                      <a:pt x="30" y="0"/>
                    </a:lnTo>
                    <a:lnTo>
                      <a:pt x="150" y="0"/>
                    </a:lnTo>
                    <a:lnTo>
                      <a:pt x="180" y="20"/>
                    </a:lnTo>
                    <a:lnTo>
                      <a:pt x="180" y="340"/>
                    </a:lnTo>
                    <a:lnTo>
                      <a:pt x="150" y="360"/>
                    </a:lnTo>
                    <a:lnTo>
                      <a:pt x="180" y="380"/>
                    </a:lnTo>
                    <a:lnTo>
                      <a:pt x="180" y="700"/>
                    </a:lnTo>
                    <a:lnTo>
                      <a:pt x="150" y="720"/>
                    </a:lnTo>
                    <a:lnTo>
                      <a:pt x="30" y="720"/>
                    </a:lnTo>
                    <a:lnTo>
                      <a:pt x="0" y="700"/>
                    </a:lnTo>
                    <a:lnTo>
                      <a:pt x="0" y="380"/>
                    </a:lnTo>
                    <a:lnTo>
                      <a:pt x="30" y="360"/>
                    </a:lnTo>
                    <a:lnTo>
                      <a:pt x="0" y="340"/>
                    </a:lnTo>
                    <a:lnTo>
                      <a:pt x="0" y="20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b"/>
              <a:lstStyle/>
              <a:p>
                <a:endParaRPr lang="en-US"/>
              </a:p>
            </p:txBody>
          </p:sp>
          <p:sp>
            <p:nvSpPr>
              <p:cNvPr id="4144" name="Rectangle 15"/>
              <p:cNvSpPr>
                <a:spLocks noChangeArrowheads="1"/>
              </p:cNvSpPr>
              <p:nvPr/>
            </p:nvSpPr>
            <p:spPr bwMode="auto">
              <a:xfrm flipV="1">
                <a:off x="990" y="3320"/>
                <a:ext cx="180" cy="8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b"/>
              <a:lstStyle/>
              <a:p>
                <a:endParaRPr lang="en-GB">
                  <a:latin typeface="Candara" pitchFamily="34" charset="0"/>
                </a:endParaRPr>
              </a:p>
            </p:txBody>
          </p:sp>
        </p:grpSp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877" y="473"/>
              <a:ext cx="161" cy="721"/>
              <a:chOff x="630" y="3240"/>
              <a:chExt cx="181" cy="721"/>
            </a:xfrm>
          </p:grpSpPr>
          <p:sp>
            <p:nvSpPr>
              <p:cNvPr id="4141" name="Freeform 17"/>
              <p:cNvSpPr>
                <a:spLocks/>
              </p:cNvSpPr>
              <p:nvPr/>
            </p:nvSpPr>
            <p:spPr bwMode="auto">
              <a:xfrm>
                <a:off x="630" y="3240"/>
                <a:ext cx="181" cy="721"/>
              </a:xfrm>
              <a:custGeom>
                <a:avLst/>
                <a:gdLst>
                  <a:gd name="T0" fmla="*/ 0 w 181"/>
                  <a:gd name="T1" fmla="*/ 20 h 721"/>
                  <a:gd name="T2" fmla="*/ 30 w 181"/>
                  <a:gd name="T3" fmla="*/ 0 h 721"/>
                  <a:gd name="T4" fmla="*/ 150 w 181"/>
                  <a:gd name="T5" fmla="*/ 0 h 721"/>
                  <a:gd name="T6" fmla="*/ 180 w 181"/>
                  <a:gd name="T7" fmla="*/ 20 h 721"/>
                  <a:gd name="T8" fmla="*/ 180 w 181"/>
                  <a:gd name="T9" fmla="*/ 340 h 721"/>
                  <a:gd name="T10" fmla="*/ 150 w 181"/>
                  <a:gd name="T11" fmla="*/ 360 h 721"/>
                  <a:gd name="T12" fmla="*/ 180 w 181"/>
                  <a:gd name="T13" fmla="*/ 380 h 721"/>
                  <a:gd name="T14" fmla="*/ 180 w 181"/>
                  <a:gd name="T15" fmla="*/ 700 h 721"/>
                  <a:gd name="T16" fmla="*/ 150 w 181"/>
                  <a:gd name="T17" fmla="*/ 720 h 721"/>
                  <a:gd name="T18" fmla="*/ 30 w 181"/>
                  <a:gd name="T19" fmla="*/ 720 h 721"/>
                  <a:gd name="T20" fmla="*/ 0 w 181"/>
                  <a:gd name="T21" fmla="*/ 700 h 721"/>
                  <a:gd name="T22" fmla="*/ 0 w 181"/>
                  <a:gd name="T23" fmla="*/ 380 h 721"/>
                  <a:gd name="T24" fmla="*/ 30 w 181"/>
                  <a:gd name="T25" fmla="*/ 360 h 721"/>
                  <a:gd name="T26" fmla="*/ 0 w 181"/>
                  <a:gd name="T27" fmla="*/ 340 h 721"/>
                  <a:gd name="T28" fmla="*/ 0 w 181"/>
                  <a:gd name="T29" fmla="*/ 20 h 72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81"/>
                  <a:gd name="T46" fmla="*/ 0 h 721"/>
                  <a:gd name="T47" fmla="*/ 181 w 181"/>
                  <a:gd name="T48" fmla="*/ 721 h 72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81" h="721">
                    <a:moveTo>
                      <a:pt x="0" y="20"/>
                    </a:moveTo>
                    <a:lnTo>
                      <a:pt x="30" y="0"/>
                    </a:lnTo>
                    <a:lnTo>
                      <a:pt x="150" y="0"/>
                    </a:lnTo>
                    <a:lnTo>
                      <a:pt x="180" y="20"/>
                    </a:lnTo>
                    <a:lnTo>
                      <a:pt x="180" y="340"/>
                    </a:lnTo>
                    <a:lnTo>
                      <a:pt x="150" y="360"/>
                    </a:lnTo>
                    <a:lnTo>
                      <a:pt x="180" y="380"/>
                    </a:lnTo>
                    <a:lnTo>
                      <a:pt x="180" y="700"/>
                    </a:lnTo>
                    <a:lnTo>
                      <a:pt x="150" y="720"/>
                    </a:lnTo>
                    <a:lnTo>
                      <a:pt x="30" y="720"/>
                    </a:lnTo>
                    <a:lnTo>
                      <a:pt x="0" y="700"/>
                    </a:lnTo>
                    <a:lnTo>
                      <a:pt x="0" y="380"/>
                    </a:lnTo>
                    <a:lnTo>
                      <a:pt x="30" y="360"/>
                    </a:lnTo>
                    <a:lnTo>
                      <a:pt x="0" y="340"/>
                    </a:lnTo>
                    <a:lnTo>
                      <a:pt x="0" y="20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b"/>
              <a:lstStyle/>
              <a:p>
                <a:endParaRPr lang="en-US"/>
              </a:p>
            </p:txBody>
          </p:sp>
          <p:sp>
            <p:nvSpPr>
              <p:cNvPr id="4142" name="Rectangle 18"/>
              <p:cNvSpPr>
                <a:spLocks noChangeArrowheads="1"/>
              </p:cNvSpPr>
              <p:nvPr/>
            </p:nvSpPr>
            <p:spPr bwMode="auto">
              <a:xfrm flipV="1">
                <a:off x="630" y="3320"/>
                <a:ext cx="180" cy="80"/>
              </a:xfrm>
              <a:prstGeom prst="rect">
                <a:avLst/>
              </a:prstGeom>
              <a:solidFill>
                <a:srgbClr val="FF0000"/>
              </a:solidFill>
              <a:ln w="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b"/>
              <a:lstStyle/>
              <a:p>
                <a:endParaRPr lang="en-GB">
                  <a:latin typeface="Candara" pitchFamily="34" charset="0"/>
                </a:endParaRPr>
              </a:p>
            </p:txBody>
          </p:sp>
        </p:grpSp>
      </p:grpSp>
      <p:sp>
        <p:nvSpPr>
          <p:cNvPr id="4102" name="Oval 20"/>
          <p:cNvSpPr>
            <a:spLocks noChangeArrowheads="1"/>
          </p:cNvSpPr>
          <p:nvPr/>
        </p:nvSpPr>
        <p:spPr bwMode="auto">
          <a:xfrm flipV="1">
            <a:off x="7071784" y="2482850"/>
            <a:ext cx="727472" cy="731838"/>
          </a:xfrm>
          <a:prstGeom prst="ellipse">
            <a:avLst/>
          </a:prstGeom>
          <a:solidFill>
            <a:srgbClr val="6694D4"/>
          </a:solidFill>
          <a:ln w="13334">
            <a:solidFill>
              <a:srgbClr val="555555"/>
            </a:solidFill>
            <a:round/>
            <a:headEnd/>
            <a:tailEnd/>
          </a:ln>
        </p:spPr>
        <p:txBody>
          <a:bodyPr wrap="none" anchor="b"/>
          <a:lstStyle/>
          <a:p>
            <a:endParaRPr lang="en-GB">
              <a:latin typeface="Candara" pitchFamily="34" charset="0"/>
            </a:endParaRPr>
          </a:p>
        </p:txBody>
      </p: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7274719" y="2643188"/>
            <a:ext cx="122106" cy="488950"/>
            <a:chOff x="5490" y="3240"/>
            <a:chExt cx="181" cy="721"/>
          </a:xfrm>
        </p:grpSpPr>
        <p:sp>
          <p:nvSpPr>
            <p:cNvPr id="4136" name="Freeform 22"/>
            <p:cNvSpPr>
              <a:spLocks/>
            </p:cNvSpPr>
            <p:nvPr/>
          </p:nvSpPr>
          <p:spPr bwMode="auto">
            <a:xfrm>
              <a:off x="5490" y="3240"/>
              <a:ext cx="181" cy="721"/>
            </a:xfrm>
            <a:custGeom>
              <a:avLst/>
              <a:gdLst>
                <a:gd name="T0" fmla="*/ 0 w 181"/>
                <a:gd name="T1" fmla="*/ 20 h 721"/>
                <a:gd name="T2" fmla="*/ 30 w 181"/>
                <a:gd name="T3" fmla="*/ 0 h 721"/>
                <a:gd name="T4" fmla="*/ 150 w 181"/>
                <a:gd name="T5" fmla="*/ 0 h 721"/>
                <a:gd name="T6" fmla="*/ 180 w 181"/>
                <a:gd name="T7" fmla="*/ 20 h 721"/>
                <a:gd name="T8" fmla="*/ 180 w 181"/>
                <a:gd name="T9" fmla="*/ 340 h 721"/>
                <a:gd name="T10" fmla="*/ 150 w 181"/>
                <a:gd name="T11" fmla="*/ 360 h 721"/>
                <a:gd name="T12" fmla="*/ 180 w 181"/>
                <a:gd name="T13" fmla="*/ 380 h 721"/>
                <a:gd name="T14" fmla="*/ 180 w 181"/>
                <a:gd name="T15" fmla="*/ 700 h 721"/>
                <a:gd name="T16" fmla="*/ 150 w 181"/>
                <a:gd name="T17" fmla="*/ 720 h 721"/>
                <a:gd name="T18" fmla="*/ 30 w 181"/>
                <a:gd name="T19" fmla="*/ 720 h 721"/>
                <a:gd name="T20" fmla="*/ 0 w 181"/>
                <a:gd name="T21" fmla="*/ 700 h 721"/>
                <a:gd name="T22" fmla="*/ 0 w 181"/>
                <a:gd name="T23" fmla="*/ 380 h 721"/>
                <a:gd name="T24" fmla="*/ 30 w 181"/>
                <a:gd name="T25" fmla="*/ 360 h 721"/>
                <a:gd name="T26" fmla="*/ 0 w 181"/>
                <a:gd name="T27" fmla="*/ 340 h 721"/>
                <a:gd name="T28" fmla="*/ 0 w 181"/>
                <a:gd name="T29" fmla="*/ 20 h 72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81"/>
                <a:gd name="T46" fmla="*/ 0 h 721"/>
                <a:gd name="T47" fmla="*/ 181 w 181"/>
                <a:gd name="T48" fmla="*/ 721 h 72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81" h="721">
                  <a:moveTo>
                    <a:pt x="0" y="20"/>
                  </a:moveTo>
                  <a:lnTo>
                    <a:pt x="30" y="0"/>
                  </a:lnTo>
                  <a:lnTo>
                    <a:pt x="150" y="0"/>
                  </a:lnTo>
                  <a:lnTo>
                    <a:pt x="180" y="20"/>
                  </a:lnTo>
                  <a:lnTo>
                    <a:pt x="180" y="340"/>
                  </a:lnTo>
                  <a:lnTo>
                    <a:pt x="150" y="360"/>
                  </a:lnTo>
                  <a:lnTo>
                    <a:pt x="180" y="380"/>
                  </a:lnTo>
                  <a:lnTo>
                    <a:pt x="180" y="700"/>
                  </a:lnTo>
                  <a:lnTo>
                    <a:pt x="150" y="720"/>
                  </a:lnTo>
                  <a:lnTo>
                    <a:pt x="30" y="720"/>
                  </a:lnTo>
                  <a:lnTo>
                    <a:pt x="0" y="700"/>
                  </a:lnTo>
                  <a:lnTo>
                    <a:pt x="0" y="380"/>
                  </a:lnTo>
                  <a:lnTo>
                    <a:pt x="30" y="360"/>
                  </a:lnTo>
                  <a:lnTo>
                    <a:pt x="0" y="340"/>
                  </a:lnTo>
                  <a:lnTo>
                    <a:pt x="0" y="20"/>
                  </a:lnTo>
                </a:path>
              </a:pathLst>
            </a:custGeom>
            <a:noFill/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37" name="Rectangle 23"/>
            <p:cNvSpPr>
              <a:spLocks noChangeArrowheads="1"/>
            </p:cNvSpPr>
            <p:nvPr/>
          </p:nvSpPr>
          <p:spPr bwMode="auto">
            <a:xfrm flipV="1">
              <a:off x="5490" y="3320"/>
              <a:ext cx="180" cy="80"/>
            </a:xfrm>
            <a:prstGeom prst="rect">
              <a:avLst/>
            </a:prstGeom>
            <a:solidFill>
              <a:srgbClr val="FF0000"/>
            </a:solidFill>
            <a:ln w="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ndara" pitchFamily="34" charset="0"/>
              </a:endParaRPr>
            </a:p>
          </p:txBody>
        </p:sp>
      </p:grpSp>
      <p:sp>
        <p:nvSpPr>
          <p:cNvPr id="4104" name="Freeform 24"/>
          <p:cNvSpPr>
            <a:spLocks/>
          </p:cNvSpPr>
          <p:nvPr/>
        </p:nvSpPr>
        <p:spPr bwMode="auto">
          <a:xfrm>
            <a:off x="7462176" y="2898776"/>
            <a:ext cx="122105" cy="244475"/>
          </a:xfrm>
          <a:custGeom>
            <a:avLst/>
            <a:gdLst>
              <a:gd name="T0" fmla="*/ 0 w 181"/>
              <a:gd name="T1" fmla="*/ 2147483647 h 361"/>
              <a:gd name="T2" fmla="*/ 2147483647 w 181"/>
              <a:gd name="T3" fmla="*/ 0 h 361"/>
              <a:gd name="T4" fmla="*/ 2147483647 w 181"/>
              <a:gd name="T5" fmla="*/ 0 h 361"/>
              <a:gd name="T6" fmla="*/ 2147483647 w 181"/>
              <a:gd name="T7" fmla="*/ 2147483647 h 361"/>
              <a:gd name="T8" fmla="*/ 2147483647 w 181"/>
              <a:gd name="T9" fmla="*/ 2147483647 h 361"/>
              <a:gd name="T10" fmla="*/ 2147483647 w 181"/>
              <a:gd name="T11" fmla="*/ 2147483647 h 361"/>
              <a:gd name="T12" fmla="*/ 2147483647 w 181"/>
              <a:gd name="T13" fmla="*/ 2147483647 h 361"/>
              <a:gd name="T14" fmla="*/ 2147483647 w 181"/>
              <a:gd name="T15" fmla="*/ 2147483647 h 361"/>
              <a:gd name="T16" fmla="*/ 2147483647 w 181"/>
              <a:gd name="T17" fmla="*/ 2147483647 h 361"/>
              <a:gd name="T18" fmla="*/ 2147483647 w 181"/>
              <a:gd name="T19" fmla="*/ 2147483647 h 361"/>
              <a:gd name="T20" fmla="*/ 0 w 181"/>
              <a:gd name="T21" fmla="*/ 2147483647 h 361"/>
              <a:gd name="T22" fmla="*/ 0 w 181"/>
              <a:gd name="T23" fmla="*/ 2147483647 h 361"/>
              <a:gd name="T24" fmla="*/ 2147483647 w 181"/>
              <a:gd name="T25" fmla="*/ 2147483647 h 361"/>
              <a:gd name="T26" fmla="*/ 0 w 181"/>
              <a:gd name="T27" fmla="*/ 2147483647 h 361"/>
              <a:gd name="T28" fmla="*/ 0 w 181"/>
              <a:gd name="T29" fmla="*/ 2147483647 h 361"/>
              <a:gd name="T30" fmla="*/ 0 w 181"/>
              <a:gd name="T31" fmla="*/ 2147483647 h 36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1"/>
              <a:gd name="T49" fmla="*/ 0 h 361"/>
              <a:gd name="T50" fmla="*/ 181 w 181"/>
              <a:gd name="T51" fmla="*/ 361 h 36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1" h="361">
                <a:moveTo>
                  <a:pt x="0" y="22"/>
                </a:moveTo>
                <a:lnTo>
                  <a:pt x="30" y="0"/>
                </a:lnTo>
                <a:lnTo>
                  <a:pt x="150" y="0"/>
                </a:lnTo>
                <a:lnTo>
                  <a:pt x="180" y="22"/>
                </a:lnTo>
                <a:lnTo>
                  <a:pt x="180" y="44"/>
                </a:lnTo>
                <a:lnTo>
                  <a:pt x="150" y="67"/>
                </a:lnTo>
                <a:lnTo>
                  <a:pt x="180" y="90"/>
                </a:lnTo>
                <a:lnTo>
                  <a:pt x="180" y="337"/>
                </a:lnTo>
                <a:lnTo>
                  <a:pt x="150" y="360"/>
                </a:lnTo>
                <a:lnTo>
                  <a:pt x="30" y="360"/>
                </a:lnTo>
                <a:lnTo>
                  <a:pt x="0" y="337"/>
                </a:lnTo>
                <a:lnTo>
                  <a:pt x="0" y="90"/>
                </a:lnTo>
                <a:lnTo>
                  <a:pt x="30" y="67"/>
                </a:lnTo>
                <a:lnTo>
                  <a:pt x="0" y="44"/>
                </a:lnTo>
                <a:lnTo>
                  <a:pt x="0" y="22"/>
                </a:lnTo>
              </a:path>
            </a:pathLst>
          </a:custGeom>
          <a:noFill/>
          <a:ln w="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5" name="Text Box 25"/>
          <p:cNvSpPr txBox="1">
            <a:spLocks noChangeArrowheads="1"/>
          </p:cNvSpPr>
          <p:nvPr/>
        </p:nvSpPr>
        <p:spPr bwMode="auto">
          <a:xfrm>
            <a:off x="7119938" y="3214468"/>
            <a:ext cx="538930" cy="26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85000"/>
              </a:lnSpc>
              <a:spcBef>
                <a:spcPct val="30000"/>
              </a:spcBef>
            </a:pPr>
            <a:r>
              <a:rPr lang="en-GB" sz="1300" b="1">
                <a:latin typeface="Candara" pitchFamily="34" charset="0"/>
              </a:rPr>
              <a:t>Male</a:t>
            </a:r>
            <a:endParaRPr lang="en-GB" sz="1600">
              <a:latin typeface="Candara" pitchFamily="34" charset="0"/>
            </a:endParaRPr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4953000" y="3429000"/>
            <a:ext cx="1754188" cy="819150"/>
            <a:chOff x="2393" y="3306"/>
            <a:chExt cx="2002" cy="1014"/>
          </a:xfrm>
        </p:grpSpPr>
        <p:pic>
          <p:nvPicPr>
            <p:cNvPr id="4117" name="Picture 27" descr="220HMGf"/>
            <p:cNvPicPr>
              <a:picLocks noChangeAspect="1" noChangeArrowheads="1"/>
            </p:cNvPicPr>
            <p:nvPr/>
          </p:nvPicPr>
          <p:blipFill>
            <a:blip r:embed="rId2" cstate="print"/>
            <a:srcRect l="79486" t="64307" b="11435"/>
            <a:stretch>
              <a:fillRect/>
            </a:stretch>
          </p:blipFill>
          <p:spPr bwMode="auto">
            <a:xfrm>
              <a:off x="2393" y="3306"/>
              <a:ext cx="1118" cy="1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" name="Group 28"/>
            <p:cNvGrpSpPr>
              <a:grpSpLocks/>
            </p:cNvGrpSpPr>
            <p:nvPr/>
          </p:nvGrpSpPr>
          <p:grpSpPr bwMode="auto">
            <a:xfrm>
              <a:off x="3666" y="3351"/>
              <a:ext cx="729" cy="921"/>
              <a:chOff x="3666" y="3351"/>
              <a:chExt cx="729" cy="921"/>
            </a:xfrm>
          </p:grpSpPr>
          <p:sp>
            <p:nvSpPr>
              <p:cNvPr id="4119" name="Oval 29"/>
              <p:cNvSpPr>
                <a:spLocks noChangeArrowheads="1"/>
              </p:cNvSpPr>
              <p:nvPr/>
            </p:nvSpPr>
            <p:spPr bwMode="auto">
              <a:xfrm>
                <a:off x="3666" y="3351"/>
                <a:ext cx="729" cy="92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ndara" pitchFamily="34" charset="0"/>
                </a:endParaRPr>
              </a:p>
            </p:txBody>
          </p:sp>
          <p:grpSp>
            <p:nvGrpSpPr>
              <p:cNvPr id="9" name="Group 30"/>
              <p:cNvGrpSpPr>
                <a:grpSpLocks/>
              </p:cNvGrpSpPr>
              <p:nvPr/>
            </p:nvGrpSpPr>
            <p:grpSpPr bwMode="auto">
              <a:xfrm>
                <a:off x="3840" y="3648"/>
                <a:ext cx="366" cy="384"/>
                <a:chOff x="3840" y="3648"/>
                <a:chExt cx="366" cy="384"/>
              </a:xfrm>
            </p:grpSpPr>
            <p:grpSp>
              <p:nvGrpSpPr>
                <p:cNvPr id="10" name="Group 31"/>
                <p:cNvGrpSpPr>
                  <a:grpSpLocks/>
                </p:cNvGrpSpPr>
                <p:nvPr/>
              </p:nvGrpSpPr>
              <p:grpSpPr bwMode="auto">
                <a:xfrm>
                  <a:off x="3840" y="3648"/>
                  <a:ext cx="48" cy="384"/>
                  <a:chOff x="3840" y="3648"/>
                  <a:chExt cx="48" cy="384"/>
                </a:xfrm>
              </p:grpSpPr>
              <p:grpSp>
                <p:nvGrpSpPr>
                  <p:cNvPr id="11" name="Group 32"/>
                  <p:cNvGrpSpPr>
                    <a:grpSpLocks/>
                  </p:cNvGrpSpPr>
                  <p:nvPr/>
                </p:nvGrpSpPr>
                <p:grpSpPr bwMode="auto">
                  <a:xfrm>
                    <a:off x="3840" y="3648"/>
                    <a:ext cx="48" cy="384"/>
                    <a:chOff x="3408" y="3456"/>
                    <a:chExt cx="48" cy="384"/>
                  </a:xfrm>
                </p:grpSpPr>
                <p:sp>
                  <p:nvSpPr>
                    <p:cNvPr id="4134" name="Oval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08" y="3552"/>
                      <a:ext cx="48" cy="288"/>
                    </a:xfrm>
                    <a:prstGeom prst="ellipse">
                      <a:avLst/>
                    </a:prstGeom>
                    <a:solidFill>
                      <a:srgbClr val="FFCCFF"/>
                    </a:solidFill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 eaLnBrk="0" hangingPunct="0"/>
                      <a:endParaRPr lang="en-GB">
                        <a:latin typeface="Candara" pitchFamily="34" charset="0"/>
                      </a:endParaRPr>
                    </a:p>
                  </p:txBody>
                </p:sp>
                <p:sp>
                  <p:nvSpPr>
                    <p:cNvPr id="4135" name="Oval 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08" y="3456"/>
                      <a:ext cx="48" cy="96"/>
                    </a:xfrm>
                    <a:prstGeom prst="ellipse">
                      <a:avLst/>
                    </a:prstGeom>
                    <a:solidFill>
                      <a:srgbClr val="FFCCFF"/>
                    </a:solidFill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 eaLnBrk="0" hangingPunct="0"/>
                      <a:endParaRPr lang="en-GB">
                        <a:latin typeface="Candara" pitchFamily="34" charset="0"/>
                      </a:endParaRPr>
                    </a:p>
                  </p:txBody>
                </p:sp>
              </p:grpSp>
              <p:sp>
                <p:nvSpPr>
                  <p:cNvPr id="4133" name="Oval 35"/>
                  <p:cNvSpPr>
                    <a:spLocks noChangeArrowheads="1"/>
                  </p:cNvSpPr>
                  <p:nvPr/>
                </p:nvSpPr>
                <p:spPr bwMode="auto">
                  <a:xfrm>
                    <a:off x="3840" y="3726"/>
                    <a:ext cx="48" cy="48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GB">
                      <a:latin typeface="Candara" pitchFamily="34" charset="0"/>
                    </a:endParaRPr>
                  </a:p>
                </p:txBody>
              </p:sp>
            </p:grpSp>
            <p:grpSp>
              <p:nvGrpSpPr>
                <p:cNvPr id="12" name="Group 36"/>
                <p:cNvGrpSpPr>
                  <a:grpSpLocks/>
                </p:cNvGrpSpPr>
                <p:nvPr/>
              </p:nvGrpSpPr>
              <p:grpSpPr bwMode="auto">
                <a:xfrm>
                  <a:off x="3999" y="3648"/>
                  <a:ext cx="48" cy="384"/>
                  <a:chOff x="3840" y="3648"/>
                  <a:chExt cx="48" cy="384"/>
                </a:xfrm>
              </p:grpSpPr>
              <p:grpSp>
                <p:nvGrpSpPr>
                  <p:cNvPr id="13" name="Group 37"/>
                  <p:cNvGrpSpPr>
                    <a:grpSpLocks/>
                  </p:cNvGrpSpPr>
                  <p:nvPr/>
                </p:nvGrpSpPr>
                <p:grpSpPr bwMode="auto">
                  <a:xfrm>
                    <a:off x="3840" y="3648"/>
                    <a:ext cx="48" cy="384"/>
                    <a:chOff x="3408" y="3456"/>
                    <a:chExt cx="48" cy="384"/>
                  </a:xfrm>
                </p:grpSpPr>
                <p:sp>
                  <p:nvSpPr>
                    <p:cNvPr id="4130" name="Oval 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08" y="3552"/>
                      <a:ext cx="48" cy="288"/>
                    </a:xfrm>
                    <a:prstGeom prst="ellipse">
                      <a:avLst/>
                    </a:prstGeom>
                    <a:solidFill>
                      <a:srgbClr val="FFCCFF"/>
                    </a:solidFill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 eaLnBrk="0" hangingPunct="0"/>
                      <a:endParaRPr lang="en-GB">
                        <a:latin typeface="Candara" pitchFamily="34" charset="0"/>
                      </a:endParaRPr>
                    </a:p>
                  </p:txBody>
                </p:sp>
                <p:sp>
                  <p:nvSpPr>
                    <p:cNvPr id="4131" name="Oval 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08" y="3456"/>
                      <a:ext cx="48" cy="96"/>
                    </a:xfrm>
                    <a:prstGeom prst="ellipse">
                      <a:avLst/>
                    </a:prstGeom>
                    <a:solidFill>
                      <a:srgbClr val="FFCCFF"/>
                    </a:solidFill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 eaLnBrk="0" hangingPunct="0"/>
                      <a:endParaRPr lang="en-GB">
                        <a:latin typeface="Candara" pitchFamily="34" charset="0"/>
                      </a:endParaRPr>
                    </a:p>
                  </p:txBody>
                </p:sp>
              </p:grpSp>
              <p:sp>
                <p:nvSpPr>
                  <p:cNvPr id="4129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3840" y="3726"/>
                    <a:ext cx="48" cy="48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GB">
                      <a:latin typeface="Candara" pitchFamily="34" charset="0"/>
                    </a:endParaRPr>
                  </a:p>
                </p:txBody>
              </p:sp>
            </p:grpSp>
            <p:grpSp>
              <p:nvGrpSpPr>
                <p:cNvPr id="14" name="Group 41"/>
                <p:cNvGrpSpPr>
                  <a:grpSpLocks/>
                </p:cNvGrpSpPr>
                <p:nvPr/>
              </p:nvGrpSpPr>
              <p:grpSpPr bwMode="auto">
                <a:xfrm>
                  <a:off x="4158" y="3648"/>
                  <a:ext cx="48" cy="384"/>
                  <a:chOff x="3840" y="3648"/>
                  <a:chExt cx="48" cy="384"/>
                </a:xfrm>
              </p:grpSpPr>
              <p:grpSp>
                <p:nvGrpSpPr>
                  <p:cNvPr id="15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3840" y="3648"/>
                    <a:ext cx="48" cy="384"/>
                    <a:chOff x="3408" y="3456"/>
                    <a:chExt cx="48" cy="384"/>
                  </a:xfrm>
                </p:grpSpPr>
                <p:sp>
                  <p:nvSpPr>
                    <p:cNvPr id="4126" name="Oval 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08" y="3552"/>
                      <a:ext cx="48" cy="288"/>
                    </a:xfrm>
                    <a:prstGeom prst="ellipse">
                      <a:avLst/>
                    </a:prstGeom>
                    <a:solidFill>
                      <a:srgbClr val="FFCCFF"/>
                    </a:solidFill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 eaLnBrk="0" hangingPunct="0"/>
                      <a:endParaRPr lang="en-GB">
                        <a:latin typeface="Candara" pitchFamily="34" charset="0"/>
                      </a:endParaRPr>
                    </a:p>
                  </p:txBody>
                </p:sp>
                <p:sp>
                  <p:nvSpPr>
                    <p:cNvPr id="4127" name="Oval 4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08" y="3456"/>
                      <a:ext cx="48" cy="96"/>
                    </a:xfrm>
                    <a:prstGeom prst="ellipse">
                      <a:avLst/>
                    </a:prstGeom>
                    <a:solidFill>
                      <a:srgbClr val="FFCCFF"/>
                    </a:solidFill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 eaLnBrk="0" hangingPunct="0"/>
                      <a:endParaRPr lang="en-GB">
                        <a:latin typeface="Candara" pitchFamily="34" charset="0"/>
                      </a:endParaRPr>
                    </a:p>
                  </p:txBody>
                </p:sp>
              </p:grpSp>
              <p:sp>
                <p:nvSpPr>
                  <p:cNvPr id="4125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3840" y="3726"/>
                    <a:ext cx="48" cy="48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GB">
                      <a:latin typeface="Candara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16" name="Group 46"/>
          <p:cNvGrpSpPr>
            <a:grpSpLocks/>
          </p:cNvGrpSpPr>
          <p:nvPr/>
        </p:nvGrpSpPr>
        <p:grpSpPr bwMode="auto">
          <a:xfrm>
            <a:off x="5030391" y="1571625"/>
            <a:ext cx="2617523" cy="762000"/>
            <a:chOff x="3044" y="1043"/>
            <a:chExt cx="1522" cy="480"/>
          </a:xfrm>
        </p:grpSpPr>
        <p:grpSp>
          <p:nvGrpSpPr>
            <p:cNvPr id="17" name="Group 47"/>
            <p:cNvGrpSpPr>
              <a:grpSpLocks/>
            </p:cNvGrpSpPr>
            <p:nvPr/>
          </p:nvGrpSpPr>
          <p:grpSpPr bwMode="auto">
            <a:xfrm>
              <a:off x="3044" y="1043"/>
              <a:ext cx="426" cy="480"/>
              <a:chOff x="180" y="2224"/>
              <a:chExt cx="960" cy="1080"/>
            </a:xfrm>
          </p:grpSpPr>
          <p:sp>
            <p:nvSpPr>
              <p:cNvPr id="4110" name="Oval 48"/>
              <p:cNvSpPr>
                <a:spLocks noChangeArrowheads="1"/>
              </p:cNvSpPr>
              <p:nvPr/>
            </p:nvSpPr>
            <p:spPr bwMode="auto">
              <a:xfrm flipV="1">
                <a:off x="180" y="2224"/>
                <a:ext cx="960" cy="108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ndara" pitchFamily="34" charset="0"/>
                </a:endParaRPr>
              </a:p>
            </p:txBody>
          </p:sp>
          <p:grpSp>
            <p:nvGrpSpPr>
              <p:cNvPr id="18" name="Group 49"/>
              <p:cNvGrpSpPr>
                <a:grpSpLocks/>
              </p:cNvGrpSpPr>
              <p:nvPr/>
            </p:nvGrpSpPr>
            <p:grpSpPr bwMode="auto">
              <a:xfrm>
                <a:off x="416" y="2400"/>
                <a:ext cx="160" cy="721"/>
                <a:chOff x="468" y="2400"/>
                <a:chExt cx="180" cy="721"/>
              </a:xfrm>
            </p:grpSpPr>
            <p:sp>
              <p:nvSpPr>
                <p:cNvPr id="4115" name="Freeform 50"/>
                <p:cNvSpPr>
                  <a:spLocks/>
                </p:cNvSpPr>
                <p:nvPr/>
              </p:nvSpPr>
              <p:spPr bwMode="auto">
                <a:xfrm>
                  <a:off x="468" y="2400"/>
                  <a:ext cx="180" cy="721"/>
                </a:xfrm>
                <a:custGeom>
                  <a:avLst/>
                  <a:gdLst>
                    <a:gd name="T0" fmla="*/ 0 w 181"/>
                    <a:gd name="T1" fmla="*/ 20 h 721"/>
                    <a:gd name="T2" fmla="*/ 30 w 181"/>
                    <a:gd name="T3" fmla="*/ 0 h 721"/>
                    <a:gd name="T4" fmla="*/ 147 w 181"/>
                    <a:gd name="T5" fmla="*/ 0 h 721"/>
                    <a:gd name="T6" fmla="*/ 177 w 181"/>
                    <a:gd name="T7" fmla="*/ 20 h 721"/>
                    <a:gd name="T8" fmla="*/ 177 w 181"/>
                    <a:gd name="T9" fmla="*/ 340 h 721"/>
                    <a:gd name="T10" fmla="*/ 147 w 181"/>
                    <a:gd name="T11" fmla="*/ 360 h 721"/>
                    <a:gd name="T12" fmla="*/ 177 w 181"/>
                    <a:gd name="T13" fmla="*/ 380 h 721"/>
                    <a:gd name="T14" fmla="*/ 177 w 181"/>
                    <a:gd name="T15" fmla="*/ 700 h 721"/>
                    <a:gd name="T16" fmla="*/ 147 w 181"/>
                    <a:gd name="T17" fmla="*/ 720 h 721"/>
                    <a:gd name="T18" fmla="*/ 30 w 181"/>
                    <a:gd name="T19" fmla="*/ 720 h 721"/>
                    <a:gd name="T20" fmla="*/ 0 w 181"/>
                    <a:gd name="T21" fmla="*/ 700 h 721"/>
                    <a:gd name="T22" fmla="*/ 0 w 181"/>
                    <a:gd name="T23" fmla="*/ 380 h 721"/>
                    <a:gd name="T24" fmla="*/ 30 w 181"/>
                    <a:gd name="T25" fmla="*/ 360 h 721"/>
                    <a:gd name="T26" fmla="*/ 0 w 181"/>
                    <a:gd name="T27" fmla="*/ 340 h 721"/>
                    <a:gd name="T28" fmla="*/ 0 w 181"/>
                    <a:gd name="T29" fmla="*/ 20 h 72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81"/>
                    <a:gd name="T46" fmla="*/ 0 h 721"/>
                    <a:gd name="T47" fmla="*/ 181 w 181"/>
                    <a:gd name="T48" fmla="*/ 721 h 721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81" h="721">
                      <a:moveTo>
                        <a:pt x="0" y="20"/>
                      </a:moveTo>
                      <a:lnTo>
                        <a:pt x="30" y="0"/>
                      </a:lnTo>
                      <a:lnTo>
                        <a:pt x="150" y="0"/>
                      </a:lnTo>
                      <a:lnTo>
                        <a:pt x="180" y="20"/>
                      </a:lnTo>
                      <a:lnTo>
                        <a:pt x="180" y="340"/>
                      </a:lnTo>
                      <a:lnTo>
                        <a:pt x="150" y="360"/>
                      </a:lnTo>
                      <a:lnTo>
                        <a:pt x="180" y="380"/>
                      </a:lnTo>
                      <a:lnTo>
                        <a:pt x="180" y="700"/>
                      </a:lnTo>
                      <a:lnTo>
                        <a:pt x="150" y="720"/>
                      </a:lnTo>
                      <a:lnTo>
                        <a:pt x="30" y="720"/>
                      </a:lnTo>
                      <a:lnTo>
                        <a:pt x="0" y="700"/>
                      </a:lnTo>
                      <a:lnTo>
                        <a:pt x="0" y="380"/>
                      </a:lnTo>
                      <a:lnTo>
                        <a:pt x="30" y="360"/>
                      </a:lnTo>
                      <a:lnTo>
                        <a:pt x="0" y="340"/>
                      </a:lnTo>
                      <a:lnTo>
                        <a:pt x="0" y="2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16" name="Rectangle 51"/>
                <p:cNvSpPr>
                  <a:spLocks noChangeArrowheads="1"/>
                </p:cNvSpPr>
                <p:nvPr/>
              </p:nvSpPr>
              <p:spPr bwMode="auto">
                <a:xfrm flipV="1">
                  <a:off x="468" y="2480"/>
                  <a:ext cx="180" cy="8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>
                    <a:latin typeface="Candara" pitchFamily="34" charset="0"/>
                  </a:endParaRPr>
                </a:p>
              </p:txBody>
            </p:sp>
          </p:grpSp>
          <p:grpSp>
            <p:nvGrpSpPr>
              <p:cNvPr id="19" name="Group 52"/>
              <p:cNvGrpSpPr>
                <a:grpSpLocks/>
              </p:cNvGrpSpPr>
              <p:nvPr/>
            </p:nvGrpSpPr>
            <p:grpSpPr bwMode="auto">
              <a:xfrm>
                <a:off x="724" y="2412"/>
                <a:ext cx="160" cy="721"/>
                <a:chOff x="3708" y="2400"/>
                <a:chExt cx="180" cy="721"/>
              </a:xfrm>
            </p:grpSpPr>
            <p:sp>
              <p:nvSpPr>
                <p:cNvPr id="4113" name="Freeform 53"/>
                <p:cNvSpPr>
                  <a:spLocks/>
                </p:cNvSpPr>
                <p:nvPr/>
              </p:nvSpPr>
              <p:spPr bwMode="auto">
                <a:xfrm>
                  <a:off x="3708" y="2400"/>
                  <a:ext cx="180" cy="721"/>
                </a:xfrm>
                <a:custGeom>
                  <a:avLst/>
                  <a:gdLst>
                    <a:gd name="T0" fmla="*/ 0 w 181"/>
                    <a:gd name="T1" fmla="*/ 20 h 721"/>
                    <a:gd name="T2" fmla="*/ 30 w 181"/>
                    <a:gd name="T3" fmla="*/ 0 h 721"/>
                    <a:gd name="T4" fmla="*/ 147 w 181"/>
                    <a:gd name="T5" fmla="*/ 0 h 721"/>
                    <a:gd name="T6" fmla="*/ 177 w 181"/>
                    <a:gd name="T7" fmla="*/ 20 h 721"/>
                    <a:gd name="T8" fmla="*/ 177 w 181"/>
                    <a:gd name="T9" fmla="*/ 340 h 721"/>
                    <a:gd name="T10" fmla="*/ 147 w 181"/>
                    <a:gd name="T11" fmla="*/ 360 h 721"/>
                    <a:gd name="T12" fmla="*/ 177 w 181"/>
                    <a:gd name="T13" fmla="*/ 380 h 721"/>
                    <a:gd name="T14" fmla="*/ 177 w 181"/>
                    <a:gd name="T15" fmla="*/ 700 h 721"/>
                    <a:gd name="T16" fmla="*/ 147 w 181"/>
                    <a:gd name="T17" fmla="*/ 720 h 721"/>
                    <a:gd name="T18" fmla="*/ 30 w 181"/>
                    <a:gd name="T19" fmla="*/ 720 h 721"/>
                    <a:gd name="T20" fmla="*/ 0 w 181"/>
                    <a:gd name="T21" fmla="*/ 700 h 721"/>
                    <a:gd name="T22" fmla="*/ 0 w 181"/>
                    <a:gd name="T23" fmla="*/ 380 h 721"/>
                    <a:gd name="T24" fmla="*/ 30 w 181"/>
                    <a:gd name="T25" fmla="*/ 360 h 721"/>
                    <a:gd name="T26" fmla="*/ 0 w 181"/>
                    <a:gd name="T27" fmla="*/ 340 h 721"/>
                    <a:gd name="T28" fmla="*/ 0 w 181"/>
                    <a:gd name="T29" fmla="*/ 20 h 72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81"/>
                    <a:gd name="T46" fmla="*/ 0 h 721"/>
                    <a:gd name="T47" fmla="*/ 181 w 181"/>
                    <a:gd name="T48" fmla="*/ 721 h 721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81" h="721">
                      <a:moveTo>
                        <a:pt x="0" y="20"/>
                      </a:moveTo>
                      <a:lnTo>
                        <a:pt x="30" y="0"/>
                      </a:lnTo>
                      <a:lnTo>
                        <a:pt x="150" y="0"/>
                      </a:lnTo>
                      <a:lnTo>
                        <a:pt x="180" y="20"/>
                      </a:lnTo>
                      <a:lnTo>
                        <a:pt x="180" y="340"/>
                      </a:lnTo>
                      <a:lnTo>
                        <a:pt x="150" y="360"/>
                      </a:lnTo>
                      <a:lnTo>
                        <a:pt x="180" y="380"/>
                      </a:lnTo>
                      <a:lnTo>
                        <a:pt x="180" y="700"/>
                      </a:lnTo>
                      <a:lnTo>
                        <a:pt x="150" y="720"/>
                      </a:lnTo>
                      <a:lnTo>
                        <a:pt x="30" y="720"/>
                      </a:lnTo>
                      <a:lnTo>
                        <a:pt x="0" y="700"/>
                      </a:lnTo>
                      <a:lnTo>
                        <a:pt x="0" y="380"/>
                      </a:lnTo>
                      <a:lnTo>
                        <a:pt x="30" y="360"/>
                      </a:lnTo>
                      <a:lnTo>
                        <a:pt x="0" y="340"/>
                      </a:lnTo>
                      <a:lnTo>
                        <a:pt x="0" y="2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14" name="Rectangle 54"/>
                <p:cNvSpPr>
                  <a:spLocks noChangeArrowheads="1"/>
                </p:cNvSpPr>
                <p:nvPr/>
              </p:nvSpPr>
              <p:spPr bwMode="auto">
                <a:xfrm flipV="1">
                  <a:off x="3708" y="2480"/>
                  <a:ext cx="180" cy="80"/>
                </a:xfrm>
                <a:prstGeom prst="rect">
                  <a:avLst/>
                </a:prstGeom>
                <a:solidFill>
                  <a:srgbClr val="FF00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>
                    <a:latin typeface="Candara" pitchFamily="34" charset="0"/>
                  </a:endParaRPr>
                </a:p>
              </p:txBody>
            </p:sp>
          </p:grpSp>
        </p:grpSp>
        <p:sp>
          <p:nvSpPr>
            <p:cNvPr id="4109" name="Text Box 55"/>
            <p:cNvSpPr txBox="1">
              <a:spLocks noChangeArrowheads="1"/>
            </p:cNvSpPr>
            <p:nvPr/>
          </p:nvSpPr>
          <p:spPr bwMode="auto">
            <a:xfrm>
              <a:off x="3539" y="1204"/>
              <a:ext cx="102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2000">
                  <a:latin typeface="Candara" pitchFamily="34" charset="0"/>
                </a:rPr>
                <a:t>+ environment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990099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990099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just">
          <a:defRPr sz="2000" u="none" dirty="0">
            <a:latin typeface="Calibri" pitchFamily="34" charset="0"/>
          </a:defRPr>
        </a:defPPr>
      </a:lstStyle>
    </a:tx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5679</TotalTime>
  <Words>915</Words>
  <Application>Microsoft Office PowerPoint</Application>
  <PresentationFormat>A4 (210 x 297 mm)</PresentationFormat>
  <Paragraphs>246</Paragraphs>
  <Slides>33</Slides>
  <Notes>18</Notes>
  <HiddenSlides>2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5" baseType="lpstr">
      <vt:lpstr>Diseño predeterminado</vt:lpstr>
      <vt:lpstr>Corel PHOTO-PAINT 9.0 Image</vt:lpstr>
      <vt:lpstr>Gens, Ordinadors i Malalties</vt:lpstr>
      <vt:lpstr>Genes are made of DNA</vt:lpstr>
      <vt:lpstr>The Central Dogma of Molecular Biology </vt:lpstr>
      <vt:lpstr>Diapositiva 4</vt:lpstr>
      <vt:lpstr>The human genome project</vt:lpstr>
      <vt:lpstr>Decreasing costs &amp; Increasing capabilities of genome sequencing</vt:lpstr>
      <vt:lpstr>Diseases and genetic diseases</vt:lpstr>
      <vt:lpstr>Genetic disease</vt:lpstr>
      <vt:lpstr>Classification of genetic disorders</vt:lpstr>
      <vt:lpstr>Gene identification of inherited disease </vt:lpstr>
      <vt:lpstr>Modern approaches to disease gene identification and analysis </vt:lpstr>
      <vt:lpstr>The data explossion(s)</vt:lpstr>
      <vt:lpstr>The human genome project</vt:lpstr>
      <vt:lpstr>Diapositiva 14</vt:lpstr>
      <vt:lpstr>Diapositiva 15</vt:lpstr>
      <vt:lpstr>NGS: (much) More per (much) less</vt:lpstr>
      <vt:lpstr>Today: a wealth of diverse information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Computer systems for Bioinformatics</vt:lpstr>
      <vt:lpstr>Bioinformatics “computer skills”</vt:lpstr>
      <vt:lpstr>Some references</vt:lpstr>
      <vt:lpstr>Diapositiva 33</vt:lpstr>
    </vt:vector>
  </TitlesOfParts>
  <Company>Institut Recerca HUVH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Institut Recerca HUVH</dc:creator>
  <cp:lastModifiedBy>alex</cp:lastModifiedBy>
  <cp:revision>1357</cp:revision>
  <dcterms:created xsi:type="dcterms:W3CDTF">2009-01-26T07:32:14Z</dcterms:created>
  <dcterms:modified xsi:type="dcterms:W3CDTF">2015-01-14T15:48:52Z</dcterms:modified>
</cp:coreProperties>
</file>